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5" r:id="rId18"/>
    <p:sldId id="272" r:id="rId19"/>
    <p:sldId id="274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7" r:id="rId31"/>
    <p:sldId id="28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C6D"/>
    <a:srgbClr val="0584BB"/>
    <a:srgbClr val="046795"/>
    <a:srgbClr val="881FF1"/>
    <a:srgbClr val="FB71C0"/>
    <a:srgbClr val="35AB25"/>
    <a:srgbClr val="532476"/>
    <a:srgbClr val="FF8885"/>
    <a:srgbClr val="F06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4358B-7216-5022-397B-7CE5AB7A2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6641F4-EC61-3A71-A5DE-C9922523C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16AD1-D7C9-02A0-0A8A-E6371EF2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1CF15-B622-2179-CF0F-03D8316A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D577A-0BC0-99DD-01D0-87F6300A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219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830D8-CE21-0631-E287-382BD461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3C8A55-8128-6DC7-2138-A4F5B9780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8FBDA4-622B-4A47-51A6-0E4E981A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B6EF2-28C9-070A-8B93-55632FDE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5204D0-FECC-A8AB-069C-AF6B47CE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6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7032C2-C169-D5ED-6C85-A8BC777CE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C52C65-0468-CE62-C705-4227C5A2F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8C3EE-6112-CF75-7411-B10B6B7E4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15408B-0991-38F0-5309-266B3774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93670-129D-1323-C648-187A9D05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16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6EEE2-9BBF-6861-A593-70FB45FF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39D8C-93EC-FA17-8D8F-97281867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37B05-DFD5-B78D-B909-A760F7C1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AFB6F-8B3C-0D55-F436-4E1CF6D5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A9FD0-659D-948A-3904-C0DE439F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2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8CB6A-9B3D-B20B-286F-F51548ED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50884-E51F-6E9C-8D19-DF928CFF3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87A8F-31E8-50DC-7E27-B4E1F9CA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CECBA-A159-05C8-14DF-066E754F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C8FA3C-B94C-A6B2-A684-C5FB545C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B1573-0D1C-E9A0-1147-E9A0AC87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BFF2E2-62C8-03EB-973A-4A3DD9023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8E155E-4CCE-6667-DE05-EDCF074D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84E86B-D6D1-6B3F-DA43-82F480A5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08EC92-B9AE-B19E-61A9-C04DAF46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9D83D4-6994-BE89-0BAB-C70653CA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94735-D3B3-CB10-8519-F9D7733F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2357D9-6637-5755-12EE-BD8D45C1A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4359D5-BE4B-2B2A-FCF2-CBDAB9610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4F9F62-D3BA-C04E-CBB8-90A8B33D3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41E1A8-736F-0852-F475-016D0F9C7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684C45-BB3C-77FA-4C13-2F8D04E2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7B150B-E97F-7946-958B-D3477782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C2A740-522C-AAB5-8D73-81281A3F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1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3B32F-50BE-02CD-C67B-89A45845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C4028A-FAD8-CE10-9844-055D8843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A0472B-7143-B018-3E02-3BCD40321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446B52-AC50-2687-6954-D8491EDF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0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DF4FA-3BED-A942-058A-407A08B3C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74E101-825E-D870-ED89-61668C4F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396DFD-7FC0-B71A-9A6B-013FDFFE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7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578CD-7AF9-64CE-66B8-CCC33083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654182-02F4-AC1E-18E7-849469F33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0EC0E3-09A8-0384-E222-A63E32FD3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DCB69-6647-6700-56B8-F8EEE4760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F4323F-A35B-7CC7-F3D8-75476021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382183-3AC9-EA64-43B5-E30A07A1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24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328D3-5012-8F09-AF56-5E696B22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BB520A-5BDF-43A6-ED3A-2480A5C996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457203-687C-100B-A5AA-9EF160995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15BA6-D715-94BB-A3AF-C5A60C181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39F338-C4B1-C577-A428-896D82E2D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AB9CDA-618D-F1CF-4D3F-6D2C735B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3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539EBD-67C0-E905-7F26-84E8667C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B8AC8-E2F2-7077-4A97-87C7F7687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10D53-EDE2-FA57-7BDC-A70A15D4D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BAF1E-91E5-4D87-AB2F-B9AE3E5C148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0A308-A9EA-659F-3592-F14B1AF71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52EFCD-E8A4-FBEF-425C-8161ACCA6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5055E-4E0A-4817-9EAC-7E8C082BC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44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injja-seoul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84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B42A4B-7263-1594-F8E2-D8670BA08034}"/>
              </a:ext>
            </a:extLst>
          </p:cNvPr>
          <p:cNvSpPr txBox="1"/>
          <p:nvPr/>
        </p:nvSpPr>
        <p:spPr>
          <a:xfrm>
            <a:off x="802033" y="952834"/>
            <a:ext cx="51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i="0" dirty="0">
                <a:solidFill>
                  <a:schemeClr val="bg1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🗺️ </a:t>
            </a:r>
            <a:r>
              <a:rPr lang="en-US" altLang="ko-KR" sz="8000" b="1" i="0" dirty="0" err="1">
                <a:solidFill>
                  <a:schemeClr val="bg1"/>
                </a:solidFill>
                <a:effectLst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Re_pl</a:t>
            </a:r>
            <a:endParaRPr lang="ko-KR" altLang="en-US" sz="8000" b="1" i="0" dirty="0">
              <a:solidFill>
                <a:schemeClr val="bg1"/>
              </a:solidFill>
              <a:effectLst/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D17E0-40BD-6BAE-6C30-1DEB0571F1B6}"/>
              </a:ext>
            </a:extLst>
          </p:cNvPr>
          <p:cNvSpPr txBox="1"/>
          <p:nvPr/>
        </p:nvSpPr>
        <p:spPr>
          <a:xfrm>
            <a:off x="8831785" y="599025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이젠아카데미</a:t>
            </a:r>
            <a:r>
              <a:rPr lang="ko-KR" altLang="en-US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풀스택</a:t>
            </a:r>
            <a:r>
              <a:rPr lang="ko-KR" altLang="en-US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B - 4</a:t>
            </a:r>
            <a:r>
              <a:rPr lang="ko-KR" altLang="en-US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B0B9F-4AD4-1CDB-EA12-13DB9CCEB3E7}"/>
              </a:ext>
            </a:extLst>
          </p:cNvPr>
          <p:cNvSpPr txBox="1"/>
          <p:nvPr/>
        </p:nvSpPr>
        <p:spPr>
          <a:xfrm>
            <a:off x="3103174" y="2350917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보고서</a:t>
            </a:r>
          </a:p>
        </p:txBody>
      </p:sp>
    </p:spTree>
    <p:extLst>
      <p:ext uri="{BB962C8B-B14F-4D97-AF65-F5344CB8AC3E}">
        <p14:creationId xmlns:p14="http://schemas.microsoft.com/office/powerpoint/2010/main" val="89075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35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</a:t>
            </a:r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화면별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기능소개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4C37E9-2187-8577-37C7-3595497A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1" y="1769127"/>
            <a:ext cx="9100823" cy="443191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7427286" y="3985082"/>
            <a:ext cx="4523995" cy="2536091"/>
            <a:chOff x="9487791" y="1304408"/>
            <a:chExt cx="4523995" cy="2536091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4523995" cy="211827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유저들이 추가한 여러 테마를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목록으로 나열해 볼 수 있습니다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추후 사이드바의 태그들을 선택할 시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useState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Redux slide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data slice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통해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원하는 테마 검색 기능을 추가할 예정입니다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0502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테마 찾기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17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35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</a:t>
            </a:r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화면별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기능소개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684745-231E-CFBB-578B-7BCC859A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1" y="1755131"/>
            <a:ext cx="9386049" cy="457081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7406168" y="4265108"/>
            <a:ext cx="4641014" cy="2120593"/>
            <a:chOff x="9487791" y="1304408"/>
            <a:chExt cx="4641014" cy="2120593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4641014" cy="1702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원하는 테마 내에 장소를 추가할 수 있습니다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KAKAO API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통해 장소를 검색 후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해당 장소와 테마를 </a:t>
              </a:r>
              <a:r>
                <a:rPr lang="en-US" altLang="ko-KR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Axios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통해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Ajax Post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요청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서버의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SQL DB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에 저장합니다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0502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장소 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11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35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</a:t>
            </a:r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화면별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기능소개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01522D-3587-8A74-29D0-1313FA51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5" y="1755131"/>
            <a:ext cx="10359620" cy="421399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7344309" y="3931004"/>
            <a:ext cx="4685898" cy="2536091"/>
            <a:chOff x="9487791" y="1304408"/>
            <a:chExt cx="4685898" cy="2536091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4685898" cy="211827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따로 </a:t>
              </a:r>
              <a:r>
                <a:rPr lang="ko-KR" altLang="en-US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만들어둔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RegexHelper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모듈을 이용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사용자의 </a:t>
              </a:r>
              <a:r>
                <a:rPr lang="ko-KR" altLang="en-US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입력값이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특정 조건을 만족하는지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또한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SQL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에 </a:t>
              </a:r>
              <a:r>
                <a:rPr lang="ko-KR" altLang="en-US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중복값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여부와 일치 여부를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판단한 뒤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로그인 </a:t>
              </a:r>
              <a:r>
                <a:rPr lang="ko-KR" altLang="en-US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성공시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해당 값을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Cookie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에 저장해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타 페이지에서 로그인 정보를 이용합니다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915909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로그인 및 회원가입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76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35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</a:t>
            </a:r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화면별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기능소개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580F4-81E4-261F-865E-241EDE38F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769127"/>
            <a:ext cx="10626675" cy="3743425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7344309" y="3931004"/>
            <a:ext cx="4626588" cy="2536091"/>
            <a:chOff x="9487791" y="1304408"/>
            <a:chExt cx="4626588" cy="2536091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4626588" cy="211827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현재 로그인 정보의 아이디를 이용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서버에서 가져온 유저의 데이터를 노출시킵니다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유저 본인의 기본 데이터는 물론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추천한 장소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게시물 등 여러 페이지로 이동하거나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해당 데이터를 삭제할 수 있습니다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253869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마이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819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35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</a:t>
            </a:r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화면별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기능소개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78DE789-680D-A87C-6085-6562495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1581832"/>
            <a:ext cx="9666806" cy="4752169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7486922" y="4059910"/>
            <a:ext cx="4575291" cy="2536091"/>
            <a:chOff x="9487791" y="1304408"/>
            <a:chExt cx="4575291" cy="2536091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4575291" cy="211827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서버의 게시판 데이터를 불러오며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MySQL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구문을 통해 전체 개수를 파악해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하단의 페이지 이동 버튼을 동적으로 생성합니다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또한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Select Element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통해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여러 조건으로 검색이 가능합니다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79541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30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35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</a:t>
            </a:r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화면별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기능소개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7215520" y="4057203"/>
            <a:ext cx="4705134" cy="2536091"/>
            <a:chOff x="9487791" y="1304408"/>
            <a:chExt cx="4705134" cy="2536091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4705134" cy="211827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Node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 </a:t>
              </a:r>
              <a:r>
                <a:rPr lang="en-US" altLang="ko-KR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Multer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라이브러리를 활용한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파일 처리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CKEditor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이용해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HTML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로 작성된 본문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게시글에서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추천된 장소와 태그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작성자 팔로우와 댓글 남기기 등의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다양한 기능을 이용할 수 있습니다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209865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게시판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게시글 보기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B0B255B-0205-207D-FC95-195B9A3C5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1" b="21993"/>
          <a:stretch/>
        </p:blipFill>
        <p:spPr>
          <a:xfrm>
            <a:off x="2107494" y="1382370"/>
            <a:ext cx="4926721" cy="53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12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69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파일 구조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7177945" y="1434574"/>
            <a:ext cx="3752950" cy="5029081"/>
            <a:chOff x="9487791" y="1304408"/>
            <a:chExt cx="3752950" cy="5029081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3752950" cy="461126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React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build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전 상태로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전체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React Front-end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코드는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디렉토리 내에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Back-end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코드는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server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디렉토리 내에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배치하였습니다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자주 쓰이는 코드는 </a:t>
              </a:r>
              <a:r>
                <a:rPr lang="ko-KR" altLang="en-US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모듈화하여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각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helper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디렉토리에 따로 추출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전역으로 쓰이는 코드들은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app.js(server),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Header/Footer/Globalstyles.js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FrontEnd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에서 작성하였습니다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45745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구조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03E334D-A0F7-2694-50DB-E620886A3101}"/>
              </a:ext>
            </a:extLst>
          </p:cNvPr>
          <p:cNvGrpSpPr/>
          <p:nvPr/>
        </p:nvGrpSpPr>
        <p:grpSpPr>
          <a:xfrm>
            <a:off x="2777378" y="1635374"/>
            <a:ext cx="3923582" cy="4843658"/>
            <a:chOff x="3761154" y="1622539"/>
            <a:chExt cx="4144430" cy="487376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0D0C484-0AA5-F5BC-62D0-69D99C4681F8}"/>
                </a:ext>
              </a:extLst>
            </p:cNvPr>
            <p:cNvSpPr/>
            <p:nvPr/>
          </p:nvSpPr>
          <p:spPr>
            <a:xfrm>
              <a:off x="3761154" y="1622539"/>
              <a:ext cx="4144430" cy="4873763"/>
            </a:xfrm>
            <a:prstGeom prst="roundRect">
              <a:avLst>
                <a:gd name="adj" fmla="val 45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9E37D0-C26B-6B35-858B-445A63C3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2629" y="1735550"/>
              <a:ext cx="4021480" cy="4643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45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69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로직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4583426" y="4554548"/>
            <a:ext cx="6774611" cy="2085840"/>
            <a:chOff x="9487791" y="1304408"/>
            <a:chExt cx="6774611" cy="2085840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6774611" cy="166802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대부분의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Front-end Component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는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다음과 같은 과정을 거칩니다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1) HTML, Styled-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componen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활용한 외관 제작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2)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표시될 데이터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useEffect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+ dispatch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활용해 불러온 뒤 렌더링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3)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각 </a:t>
              </a:r>
              <a:r>
                <a:rPr lang="ko-KR" altLang="en-US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엘레먼트의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사용자 조작 이벤트 정의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이 과정에서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React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및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Redux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state, callback, selector, dispatch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등을 활용합니다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97522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Front-end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렌더링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551709" y="5513723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 Component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예시 코드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(Bulletin.js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中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7A0C2B-D23D-AE8B-054C-F86F50C1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336" y="1318660"/>
            <a:ext cx="3045865" cy="32805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34EAEE-D5D6-41DE-5657-C25C2562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936" y="1318660"/>
            <a:ext cx="2463498" cy="267575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C83F6E3-1774-7A73-86CD-DA6C9344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09" y="1755131"/>
            <a:ext cx="3586745" cy="37585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180B930-9AFA-A2B6-4744-3A1EF3E3126F}"/>
              </a:ext>
            </a:extLst>
          </p:cNvPr>
          <p:cNvSpPr txBox="1"/>
          <p:nvPr/>
        </p:nvSpPr>
        <p:spPr>
          <a:xfrm>
            <a:off x="4362346" y="3981243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styled-components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예시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10A9A2-0A37-37EB-C716-8724FD495BC2}"/>
              </a:ext>
            </a:extLst>
          </p:cNvPr>
          <p:cNvSpPr txBox="1"/>
          <p:nvPr/>
        </p:nvSpPr>
        <p:spPr>
          <a:xfrm>
            <a:off x="7063336" y="4599253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각 이벤트 처리</a:t>
            </a:r>
          </a:p>
        </p:txBody>
      </p:sp>
    </p:spTree>
    <p:extLst>
      <p:ext uri="{BB962C8B-B14F-4D97-AF65-F5344CB8AC3E}">
        <p14:creationId xmlns:p14="http://schemas.microsoft.com/office/powerpoint/2010/main" val="561323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69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로직 설명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1A8BCB-CE4A-A54E-554B-F4A06665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2" y="1783946"/>
            <a:ext cx="4314007" cy="41032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568F202-C9DB-61BB-2C86-CF8AAFE3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63" y="1783946"/>
            <a:ext cx="4395831" cy="192620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4896624" y="4072364"/>
            <a:ext cx="6896440" cy="1762674"/>
            <a:chOff x="9487791" y="1304408"/>
            <a:chExt cx="6896440" cy="1762674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6896440" cy="1344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만일 이벤트를 통해 서버가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Ajax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요청을 해야 한다면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React Redux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useCallback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함수 내에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dispatch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함수를 콜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slice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모듈로 파라미터를 전달 후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(payload)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해당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slice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에서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Axios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라이브러리를 활용한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Ajax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요청을 통해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Back-end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서버와 통신합니다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256031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Component -&gt; Redux</a:t>
              </a:r>
              <a:endPara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31D082-1ED8-FD2D-F203-8C74E0821EAE}"/>
              </a:ext>
            </a:extLst>
          </p:cNvPr>
          <p:cNvSpPr txBox="1"/>
          <p:nvPr/>
        </p:nvSpPr>
        <p:spPr>
          <a:xfrm>
            <a:off x="400932" y="5866480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 </a:t>
            </a:r>
            <a:r>
              <a:rPr lang="ko-KR" altLang="en-US" sz="10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렌더링시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최초 실행되는 </a:t>
            </a:r>
            <a:r>
              <a:rPr lang="en-US" altLang="ko-KR" sz="10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useEffect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(Map.js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코드 中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FEAF2D-B280-B35F-D343-EDEC10BD7B1D}"/>
              </a:ext>
            </a:extLst>
          </p:cNvPr>
          <p:cNvSpPr txBox="1"/>
          <p:nvPr/>
        </p:nvSpPr>
        <p:spPr>
          <a:xfrm>
            <a:off x="4877163" y="3695693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Redux </a:t>
            </a:r>
            <a:r>
              <a:rPr lang="en-US" altLang="ko-KR" sz="10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dispatc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slice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 </a:t>
            </a:r>
            <a:r>
              <a:rPr lang="en-US" altLang="ko-KR" sz="10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AsyncThunk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를 통해 서버와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Ajax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처리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Axios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33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69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로직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8477622" y="1899797"/>
            <a:ext cx="3393878" cy="3701667"/>
            <a:chOff x="9487791" y="1304408"/>
            <a:chExt cx="3393878" cy="3701667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3393878" cy="32838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모든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Back-end(server)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코드는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MySQL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DB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와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Front-end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연동하는 작업을 수행합니다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express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router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등록을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맡는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모듈을 작성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미리 지정한 주소에서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Axios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CRUD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요청이 발생하면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Mybatis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mapper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통해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직접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SQL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에 접속하는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service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모듈을 연동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원하는 데이터를 서버와 주고 받습니다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74919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Back-end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처리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31D082-1ED8-FD2D-F203-8C74E0821EAE}"/>
              </a:ext>
            </a:extLst>
          </p:cNvPr>
          <p:cNvSpPr txBox="1"/>
          <p:nvPr/>
        </p:nvSpPr>
        <p:spPr>
          <a:xfrm>
            <a:off x="266309" y="4935251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server/controllers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내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MapContoller.js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FEAF2D-B280-B35F-D343-EDEC10BD7B1D}"/>
              </a:ext>
            </a:extLst>
          </p:cNvPr>
          <p:cNvSpPr txBox="1"/>
          <p:nvPr/>
        </p:nvSpPr>
        <p:spPr>
          <a:xfrm>
            <a:off x="4371965" y="5889315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server/service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내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MapService.js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17EDC-3416-A8B6-585E-D9E14C67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9" y="1899797"/>
            <a:ext cx="3947990" cy="30584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A4516B-7795-2D9B-2A89-9D9614EE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18"/>
          <a:stretch/>
        </p:blipFill>
        <p:spPr>
          <a:xfrm>
            <a:off x="4371966" y="1899797"/>
            <a:ext cx="3947990" cy="40031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F538406-9132-E778-0831-81E6C4C51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10" y="5230896"/>
            <a:ext cx="3947990" cy="10490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237854" y="6289194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server/mappers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내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MapMapper.xml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871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210780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FA28A-92AD-440A-FDB3-38BE26D007E3}"/>
              </a:ext>
            </a:extLst>
          </p:cNvPr>
          <p:cNvSpPr txBox="1"/>
          <p:nvPr/>
        </p:nvSpPr>
        <p:spPr>
          <a:xfrm>
            <a:off x="588461" y="1467027"/>
            <a:ext cx="535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저희 </a:t>
            </a:r>
            <a:r>
              <a:rPr lang="ko-KR" altLang="en-US" sz="36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프로젝트는요</a:t>
            </a:r>
            <a:endParaRPr lang="ko-KR" altLang="en-US" sz="3600" b="1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816E7-79EE-36BB-28F2-D2BEBB954662}"/>
              </a:ext>
            </a:extLst>
          </p:cNvPr>
          <p:cNvSpPr txBox="1"/>
          <p:nvPr/>
        </p:nvSpPr>
        <p:spPr>
          <a:xfrm>
            <a:off x="704390" y="2407273"/>
            <a:ext cx="10627706" cy="334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실제 웹 서비스인</a:t>
            </a:r>
            <a: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“</a:t>
            </a:r>
            <a:r>
              <a:rPr lang="ko-KR" altLang="en-US" sz="24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진짜서울</a:t>
            </a:r>
            <a: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(</a:t>
            </a:r>
            <a: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  <a:hlinkClick r:id="rId2"/>
              </a:rPr>
              <a:t>https://jinjja-seoul.com</a:t>
            </a:r>
            <a: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)”</a:t>
            </a:r>
            <a:r>
              <a:rPr lang="ko-KR" altLang="en-US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</a:t>
            </a:r>
            <a: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클론코딩입니다</a:t>
            </a:r>
            <a: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유저들이 지도에서 장소를 검색하고</a:t>
            </a:r>
            <a: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  <a:b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자신이 </a:t>
            </a:r>
            <a:r>
              <a:rPr lang="ko-KR" altLang="en-US" sz="24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추천하고픈</a:t>
            </a:r>
            <a:r>
              <a:rPr lang="ko-KR" altLang="en-US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장소를 등록하며</a:t>
            </a:r>
            <a:b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후기와 사진을 남기는 등의 활동이 가능한 사이트입니다</a:t>
            </a:r>
            <a:r>
              <a:rPr lang="en-US" altLang="ko-KR" sz="2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66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2879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Helper 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모듈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5065659" y="1710985"/>
            <a:ext cx="6623929" cy="2409005"/>
            <a:chOff x="9487791" y="1304408"/>
            <a:chExt cx="6623929" cy="2409005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6623929" cy="19911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React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는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SAS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으로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항상 하나의 어플리케이션 내에서 구동됩니다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react-router-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dom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라이브러리를 활용해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각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url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라우팅을 처리했고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이에 따라오는 모든 하위 컴포넌트 모듈은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memo( )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함수를 통해 단일 함수를 유지했습니다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또한 자주 쓰이는 모듈들 역시 구동 중 중복되는 반환을 방지하기 위해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간단한 </a:t>
              </a:r>
              <a:r>
                <a:rPr lang="ko-KR" altLang="en-US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싱글톤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함수를 통해 서비스 동안 하나의 인스턴스만 유지되도록 처리했습니다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7123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자주 쓰이는 모듈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883040" y="5765188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Front-end helper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에서 가장 많이 쓰였던 </a:t>
            </a:r>
            <a:r>
              <a:rPr lang="en-US" altLang="ko-KR" sz="10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CookieHelper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54502-378B-884A-562B-77CF2659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40" y="1710985"/>
            <a:ext cx="3915144" cy="2777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67C745-ED95-CD32-4F4B-815C4C2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40" y="4865084"/>
            <a:ext cx="3922418" cy="91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7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Helper 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모듈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5748854" y="1687732"/>
            <a:ext cx="5618846" cy="4002943"/>
            <a:chOff x="9487791" y="1304408"/>
            <a:chExt cx="6986833" cy="4224244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6986833" cy="380642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본 프로젝트의 대다수의 페이지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로그인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댓글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게시판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테마 추가 등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…)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에서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로그인 정보를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Cookie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에 저장하고 활용하는 로직이 매우 자주 등장했습니다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기본 메소드인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document.cookie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활용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개발자가 직접 정의한 시간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본 프로젝트에선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1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일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동안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유저 정보를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JSON string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으로 저장한 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패스워드 제외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이 값이 있으면 로그인 상태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없으면 비로그인 상태로 처리했습니다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같은 방식으로 만료 기한을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으로 설정해 쿠키를 즉시 파기하는 메소드와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저장된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Cookie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입력한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key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파라미터로 검색해 가져오는 메소드를 작성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폭넓게 활용하였습니다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2704437" cy="3897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로그인 정보 쿠키 활용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1202766" y="5988863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브라우저에 저장된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Cookie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를 활용하기 위한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CookieHelper.js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8B0028E-7F43-3608-55F4-5EDB88D22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6" y="1687732"/>
            <a:ext cx="4396606" cy="43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Helper 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모듈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5908244" y="1525606"/>
            <a:ext cx="5036956" cy="3356612"/>
            <a:chOff x="9487791" y="1304408"/>
            <a:chExt cx="6263272" cy="3542180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6263272" cy="312436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기본적으로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HTML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및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React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가 제공하는 오류 외에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사용자로부터 입력 받은 값이 올바르지 않거나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서버로부터 응답 받은 결과 코드가 의도와 다르거나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백엔드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로직 내에서 발생한 오류 등 다양한 오류 처리가 필요했습니다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Error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기본 객체를 상속한 클래스를 생성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개발 중 직접 정의한 에러 코드와 메시지를 이용해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try – catch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혹은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if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문 등 다양한 조건분기 안에서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올바르지 않은 로직에 대해 모두 예외 처리를 노려 보았습니다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2704437" cy="3897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개발자 정의 오류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1140172" y="6391220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개발자가 직접 지정한 오류를 발생시키기 위한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ExceptionHelper.js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D84B1B-7EEC-A537-9127-F7BAB9AF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2" y="1525605"/>
            <a:ext cx="4657973" cy="48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0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Helper 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모듈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5731818" y="4650435"/>
            <a:ext cx="5593199" cy="1740785"/>
            <a:chOff x="9487790" y="1304408"/>
            <a:chExt cx="6954938" cy="1837023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6954937" cy="14192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유저의 로그인 및 가입 처리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게시판과 후기 창의 댓글 등 입력 </a:t>
              </a:r>
              <a:r>
                <a:rPr lang="ko-KR" altLang="en-US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폼들에서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빼놓을 수 없는 </a:t>
              </a:r>
              <a:r>
                <a:rPr lang="ko-KR" altLang="en-US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입력값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검사입니다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정규 표현식을 활용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지정한 양식을 충족하지 않는다면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앞서 정의한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ExceptionHelper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이용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오류를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throw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처리합니다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0" y="1304408"/>
              <a:ext cx="3001267" cy="3897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입력값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검사 및 예외처리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1140172" y="6391220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개발자가 직접 지정한 오류를 발생시키기 위한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ExceptionHelper.js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2EEA9-178D-2086-5751-9B295EDE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2" y="1525606"/>
            <a:ext cx="4456097" cy="48656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433C59-5E55-15AF-354A-EE597AD57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18" y="1525606"/>
            <a:ext cx="3428960" cy="30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9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Helper 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모듈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5908244" y="1525606"/>
            <a:ext cx="4272323" cy="2387116"/>
            <a:chOff x="9487791" y="1304408"/>
            <a:chExt cx="5312478" cy="2519086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5312478" cy="210126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본 프로젝트 내에서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Redux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slice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폭넓게 사용하였으며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Redux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reducer/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extraReducer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에서 반환하는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각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action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함수의 결과 처리들을 통합하기 위해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action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함수가 반환하는 객체들을 활용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자주 쓰이는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Redux slice state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값에 맞게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각 파라미터들을 가공해 반환하도록 정의하였습니다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2704437" cy="3897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Redux Reducer</a:t>
              </a:r>
              <a:endPara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1539123" y="6347971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Redux Slice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에서 반환하는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state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값들을 다루기 위한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ReduxHelper.js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43E629-20B4-E4BF-DA58-FFD95DBF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23" y="1532323"/>
            <a:ext cx="3854998" cy="48156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B91EC9-AACD-70DB-ACAD-EB321B14C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772" y="4171313"/>
            <a:ext cx="2542825" cy="21766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47FD42B-1E9B-085B-62FC-E698DADB0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40" y="5886496"/>
            <a:ext cx="3126122" cy="4614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F5F8D8-1435-7615-18E8-439064227988}"/>
              </a:ext>
            </a:extLst>
          </p:cNvPr>
          <p:cNvSpPr txBox="1"/>
          <p:nvPr/>
        </p:nvSpPr>
        <p:spPr>
          <a:xfrm>
            <a:off x="5898305" y="6347364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이를 활용한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LoginSlice.js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 </a:t>
            </a:r>
            <a:r>
              <a:rPr lang="en-US" altLang="ko-KR" sz="10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extraReducer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8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Helper 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모듈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5438583" y="4341179"/>
            <a:ext cx="5794277" cy="2063951"/>
            <a:chOff x="9487791" y="1304408"/>
            <a:chExt cx="7204972" cy="2178055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7204972" cy="17602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개발 및 서비스 도중 발생하는 다양한 로그 파일들과</a:t>
              </a:r>
              <a:endParaRPr lang="en-US" altLang="ko-KR" sz="140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사용자가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제출한 파일들을 저장하기 위한 디렉토리 구조를 위한 </a:t>
              </a:r>
              <a:r>
                <a:rPr lang="ko-KR" altLang="en-US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헬퍼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모듈입니다</a:t>
              </a:r>
              <a:r>
                <a:rPr lang="en-US" altLang="ko-KR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Express fs</a:t>
              </a:r>
              <a:r>
                <a:rPr lang="ko-KR" altLang="en-US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와 </a:t>
              </a:r>
              <a:r>
                <a:rPr lang="en-US" altLang="ko-KR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dotenv </a:t>
              </a:r>
              <a:r>
                <a:rPr lang="ko-KR" altLang="en-US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라이브러리</a:t>
              </a:r>
              <a:r>
                <a:rPr lang="en-US" altLang="ko-KR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path</a:t>
              </a:r>
              <a:r>
                <a:rPr lang="ko-KR" altLang="en-US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활용</a:t>
              </a:r>
              <a:endParaRPr lang="en-US" altLang="ko-KR" sz="140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개발자가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환경 설정 파일에 지정한 루트에 파일을 저장하며</a:t>
              </a:r>
              <a:endParaRPr lang="en-US" altLang="ko-KR" sz="140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만약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해당 경로가 없다면 경로를 따라 새로운 디렉토리들을 생성합니다</a:t>
              </a:r>
              <a:r>
                <a:rPr lang="en-US" altLang="ko-KR" sz="140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2" y="1304408"/>
              <a:ext cx="2396095" cy="3897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파일 처리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1969329" y="6453939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Back-end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파일 처리를 위한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FileHelper.js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71138B-57EE-F4A8-57E8-B1D3F7D4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081" y="1555533"/>
            <a:ext cx="3018304" cy="49139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34F40B8-E105-EB5C-98F0-C004C52C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582" y="994528"/>
            <a:ext cx="4272323" cy="32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Helper 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모듈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5438583" y="5097972"/>
            <a:ext cx="5794277" cy="1417620"/>
            <a:chOff x="9487791" y="1304408"/>
            <a:chExt cx="7204972" cy="1495992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7204972" cy="10781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Express Router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 응답을 처리하는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sendResult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함수를 확장한 모듈입니다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서버의 직접 응답은 지양하고 개발자가 각 통신 결과를 핸들링하기 위한 모듈로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개발자가 정의한 형식의 응답을 돌려주고 모든 통신을 로그로 남깁니다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2" y="1304408"/>
              <a:ext cx="1999698" cy="3897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 응답 확장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1328315" y="6448018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Express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response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처리를 확장하기 위한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WebHelper.js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E593A-6312-3564-892E-739DE18D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15" y="1572964"/>
            <a:ext cx="3969019" cy="4875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3004745-988F-A50D-A75D-BDAE66E0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583" y="1572964"/>
            <a:ext cx="3755859" cy="34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5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Helper 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모듈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5438583" y="5097972"/>
            <a:ext cx="5794277" cy="1417620"/>
            <a:chOff x="9487791" y="1304408"/>
            <a:chExt cx="7204972" cy="1495992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7204972" cy="10781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Express Router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 응답을 처리하는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sendResult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함수를 확장한 모듈입니다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서버의 직접 응답은 지양하고 개발자가 각 통신 결과를 핸들링하기 위한 모듈로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개발자가 정의한 형식의 응답을 돌려주고 모든 통신을 로그로 남깁니다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2" y="1304408"/>
              <a:ext cx="1999698" cy="3897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 응답 확장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1328315" y="6448018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Express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response 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처리를 확장하기 위한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WebHelper.js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E593A-6312-3564-892E-739DE18D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15" y="1572964"/>
            <a:ext cx="3969019" cy="4875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3004745-988F-A50D-A75D-BDAE66E0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583" y="1572964"/>
            <a:ext cx="3755859" cy="34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04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Helper 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모듈 설명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8155099" y="1582494"/>
            <a:ext cx="3815991" cy="3679778"/>
            <a:chOff x="9487790" y="1304408"/>
            <a:chExt cx="4745045" cy="3883212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0" y="1722227"/>
              <a:ext cx="4745045" cy="34653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mysql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라이브러리를 이용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본인 컴퓨터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내의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MySQL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과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Connection Pool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을 생성하기 위한 모듈입니다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1)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dotenv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라이브러리 활용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개발자가 선언해둔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  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환경 설정 파일에서 각 정보 동기화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2)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클래스 생성자 내에서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mysql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라이브러리 활용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   MySQL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과의 연결 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Pool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객체를 </a:t>
              </a:r>
              <a:r>
                <a:rPr lang="ko-KR" altLang="en-US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생성해둠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3) </a:t>
              </a:r>
              <a:r>
                <a:rPr lang="ko-KR" altLang="en-US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싱글톤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메소드 정의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후에 필요한 모듈에서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  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본 모듈의 </a:t>
              </a:r>
              <a:r>
                <a:rPr lang="en-US" altLang="ko-KR" sz="1400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mysql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connection pool 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반환</a:t>
              </a:r>
              <a:endParaRPr lang="en-US" altLang="ko-KR" sz="14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2679625" cy="3897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데이터베이스와 연결</a:t>
              </a:r>
              <a:endPara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D5B61-5080-BB8C-8644-0263FF3242DE}"/>
              </a:ext>
            </a:extLst>
          </p:cNvPr>
          <p:cNvSpPr txBox="1"/>
          <p:nvPr/>
        </p:nvSpPr>
        <p:spPr>
          <a:xfrm>
            <a:off x="277820" y="5378687"/>
            <a:ext cx="43140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MySQL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과의 연결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Pool</a:t>
            </a:r>
            <a:r>
              <a:rPr lang="ko-KR" altLang="en-US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을 생성하기 위한 </a:t>
            </a:r>
            <a:r>
              <a:rPr lang="en-US" altLang="ko-KR" sz="10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DBPool.js</a:t>
            </a:r>
            <a:endParaRPr lang="ko-KR" altLang="en-US" sz="10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6B02AC-7CF2-EAA2-2954-502754EC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0" y="1582494"/>
            <a:ext cx="4340707" cy="37961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B88614-2155-CD18-83B7-0FA4DD14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55" y="1582494"/>
            <a:ext cx="3317616" cy="51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31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34C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34C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015201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1347079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미완성한 부분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618F-386A-EC9B-0B99-65D678FD616D}"/>
              </a:ext>
            </a:extLst>
          </p:cNvPr>
          <p:cNvSpPr txBox="1"/>
          <p:nvPr/>
        </p:nvSpPr>
        <p:spPr>
          <a:xfrm>
            <a:off x="794888" y="2174873"/>
            <a:ext cx="10169523" cy="343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마이페이지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Node.js </a:t>
            </a: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미연동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테마 지도 찾기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사이드바 클릭 이벤트 </a:t>
            </a: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미제작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모든 데이터 삭제 처리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Node.js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환경에서 불가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미제작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SQL Linux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서버에 이식 및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SSH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키 발급을 통한 외부 접속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번과 연계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Build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과정을 거쳐 호스팅 처리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Github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Page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등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95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210780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FA28A-92AD-440A-FDB3-38BE26D007E3}"/>
              </a:ext>
            </a:extLst>
          </p:cNvPr>
          <p:cNvSpPr txBox="1"/>
          <p:nvPr/>
        </p:nvSpPr>
        <p:spPr>
          <a:xfrm>
            <a:off x="588461" y="1291632"/>
            <a:ext cx="535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저희 </a:t>
            </a:r>
            <a:r>
              <a:rPr lang="ko-KR" altLang="en-US" sz="36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팀원은요</a:t>
            </a:r>
            <a:endParaRPr lang="ko-KR" altLang="en-US" sz="3600" b="1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1F90555-BD91-8200-F17B-BBC3B01CA970}"/>
              </a:ext>
            </a:extLst>
          </p:cNvPr>
          <p:cNvSpPr/>
          <p:nvPr/>
        </p:nvSpPr>
        <p:spPr>
          <a:xfrm>
            <a:off x="607680" y="2030136"/>
            <a:ext cx="2582663" cy="4320330"/>
          </a:xfrm>
          <a:prstGeom prst="roundRect">
            <a:avLst>
              <a:gd name="adj" fmla="val 22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F22910-F2BE-0AA4-3C97-FA74498EF6E9}"/>
              </a:ext>
            </a:extLst>
          </p:cNvPr>
          <p:cNvSpPr/>
          <p:nvPr/>
        </p:nvSpPr>
        <p:spPr>
          <a:xfrm>
            <a:off x="6112434" y="2030136"/>
            <a:ext cx="2582663" cy="4320330"/>
          </a:xfrm>
          <a:prstGeom prst="roundRect">
            <a:avLst>
              <a:gd name="adj" fmla="val 20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A61AAF-414D-202D-3880-609C154430CC}"/>
              </a:ext>
            </a:extLst>
          </p:cNvPr>
          <p:cNvSpPr/>
          <p:nvPr/>
        </p:nvSpPr>
        <p:spPr>
          <a:xfrm>
            <a:off x="3360057" y="2030136"/>
            <a:ext cx="2582663" cy="4320330"/>
          </a:xfrm>
          <a:prstGeom prst="roundRect">
            <a:avLst>
              <a:gd name="adj" fmla="val 20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EBB9391-3A3D-FE4F-8628-E4686CECDE19}"/>
              </a:ext>
            </a:extLst>
          </p:cNvPr>
          <p:cNvSpPr/>
          <p:nvPr/>
        </p:nvSpPr>
        <p:spPr>
          <a:xfrm>
            <a:off x="8864811" y="2030136"/>
            <a:ext cx="2582663" cy="4320330"/>
          </a:xfrm>
          <a:prstGeom prst="roundRect">
            <a:avLst>
              <a:gd name="adj" fmla="val 17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C4D9462-6EA1-EF95-77D0-558027B0EEEF}"/>
              </a:ext>
            </a:extLst>
          </p:cNvPr>
          <p:cNvSpPr/>
          <p:nvPr/>
        </p:nvSpPr>
        <p:spPr>
          <a:xfrm>
            <a:off x="744526" y="2204020"/>
            <a:ext cx="2310231" cy="2171350"/>
          </a:xfrm>
          <a:prstGeom prst="roundRect">
            <a:avLst>
              <a:gd name="adj" fmla="val 225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05CA3F0-E3ED-DA7C-CB08-C18F851E24D1}"/>
              </a:ext>
            </a:extLst>
          </p:cNvPr>
          <p:cNvSpPr/>
          <p:nvPr/>
        </p:nvSpPr>
        <p:spPr>
          <a:xfrm>
            <a:off x="3496272" y="2192773"/>
            <a:ext cx="2310231" cy="2171350"/>
          </a:xfrm>
          <a:prstGeom prst="roundRect">
            <a:avLst>
              <a:gd name="adj" fmla="val 225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69D054-E7FD-F48F-E8D2-34A3EFCCCB77}"/>
              </a:ext>
            </a:extLst>
          </p:cNvPr>
          <p:cNvSpPr/>
          <p:nvPr/>
        </p:nvSpPr>
        <p:spPr>
          <a:xfrm>
            <a:off x="6248649" y="2192773"/>
            <a:ext cx="2310231" cy="2171350"/>
          </a:xfrm>
          <a:prstGeom prst="roundRect">
            <a:avLst>
              <a:gd name="adj" fmla="val 225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ACA2D03-215A-8A00-C5B2-03D6289A25D9}"/>
              </a:ext>
            </a:extLst>
          </p:cNvPr>
          <p:cNvSpPr/>
          <p:nvPr/>
        </p:nvSpPr>
        <p:spPr>
          <a:xfrm>
            <a:off x="9001026" y="2190676"/>
            <a:ext cx="2310231" cy="2171350"/>
          </a:xfrm>
          <a:prstGeom prst="roundRect">
            <a:avLst>
              <a:gd name="adj" fmla="val 225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0CA9254-3022-1A35-2C7A-44F8BD511520}"/>
              </a:ext>
            </a:extLst>
          </p:cNvPr>
          <p:cNvSpPr/>
          <p:nvPr/>
        </p:nvSpPr>
        <p:spPr>
          <a:xfrm>
            <a:off x="1373531" y="4229194"/>
            <a:ext cx="1108412" cy="337575"/>
          </a:xfrm>
          <a:prstGeom prst="roundRect">
            <a:avLst>
              <a:gd name="adj" fmla="val 21212"/>
            </a:avLst>
          </a:prstGeom>
          <a:solidFill>
            <a:srgbClr val="058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권 채 림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2022887-4D87-23F6-6095-371439A11AC5}"/>
              </a:ext>
            </a:extLst>
          </p:cNvPr>
          <p:cNvSpPr/>
          <p:nvPr/>
        </p:nvSpPr>
        <p:spPr>
          <a:xfrm>
            <a:off x="4119834" y="4229194"/>
            <a:ext cx="1108412" cy="337575"/>
          </a:xfrm>
          <a:prstGeom prst="roundRect">
            <a:avLst>
              <a:gd name="adj" fmla="val 21212"/>
            </a:avLst>
          </a:prstGeom>
          <a:solidFill>
            <a:srgbClr val="058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서 보 선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64DFCC9-CD66-7285-FC20-2F5EBF160392}"/>
              </a:ext>
            </a:extLst>
          </p:cNvPr>
          <p:cNvSpPr/>
          <p:nvPr/>
        </p:nvSpPr>
        <p:spPr>
          <a:xfrm>
            <a:off x="6849558" y="4229194"/>
            <a:ext cx="1108412" cy="337575"/>
          </a:xfrm>
          <a:prstGeom prst="roundRect">
            <a:avLst>
              <a:gd name="adj" fmla="val 21212"/>
            </a:avLst>
          </a:prstGeom>
          <a:solidFill>
            <a:srgbClr val="058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유 지 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9F3CE34-4588-7834-31C1-05E45A1D3D24}"/>
              </a:ext>
            </a:extLst>
          </p:cNvPr>
          <p:cNvSpPr/>
          <p:nvPr/>
        </p:nvSpPr>
        <p:spPr>
          <a:xfrm>
            <a:off x="9601935" y="4229194"/>
            <a:ext cx="1108412" cy="337575"/>
          </a:xfrm>
          <a:prstGeom prst="roundRect">
            <a:avLst>
              <a:gd name="adj" fmla="val 21212"/>
            </a:avLst>
          </a:prstGeom>
          <a:solidFill>
            <a:srgbClr val="058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장 윤 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71A-75CB-D541-C86C-1C4AD0B74AA0}"/>
              </a:ext>
            </a:extLst>
          </p:cNvPr>
          <p:cNvSpPr txBox="1"/>
          <p:nvPr/>
        </p:nvSpPr>
        <p:spPr>
          <a:xfrm>
            <a:off x="744526" y="4648291"/>
            <a:ext cx="2310231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로그인 및 마이페이지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헤더</a:t>
            </a:r>
            <a:endParaRPr lang="en-US" altLang="ko-KR" sz="1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프론트엔드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및</a:t>
            </a:r>
            <a:endParaRPr lang="en-US" altLang="ko-KR" sz="1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JSON Server 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연동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Redux Slice 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처리</a:t>
            </a:r>
            <a:endParaRPr lang="en-US" altLang="ko-KR" sz="1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7A9398-6F12-61A0-FC4A-6BBECEAB98F9}"/>
              </a:ext>
            </a:extLst>
          </p:cNvPr>
          <p:cNvSpPr txBox="1"/>
          <p:nvPr/>
        </p:nvSpPr>
        <p:spPr>
          <a:xfrm>
            <a:off x="3496272" y="4648291"/>
            <a:ext cx="2310231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게시판 및 후기 페이지 담당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  <a:b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</a:br>
            <a:r>
              <a:rPr lang="ko-KR" altLang="en-US" sz="14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프론트엔드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및</a:t>
            </a:r>
            <a:b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</a:b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전체 페이지 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Node 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연동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MySQL DB 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처리</a:t>
            </a:r>
            <a:endParaRPr lang="en-US" altLang="ko-KR" sz="1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3C0596-3C24-DF3C-7106-27445DD115C5}"/>
              </a:ext>
            </a:extLst>
          </p:cNvPr>
          <p:cNvSpPr txBox="1"/>
          <p:nvPr/>
        </p:nvSpPr>
        <p:spPr>
          <a:xfrm>
            <a:off x="6248649" y="4644176"/>
            <a:ext cx="2310231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지도 및 테마 페이지 담당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프론트엔드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및</a:t>
            </a:r>
            <a:endParaRPr lang="en-US" altLang="ko-KR" sz="1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JSON Server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연동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Redux Slice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D4AE4F-2F95-A928-8470-DFB7F84CDC1B}"/>
              </a:ext>
            </a:extLst>
          </p:cNvPr>
          <p:cNvSpPr txBox="1"/>
          <p:nvPr/>
        </p:nvSpPr>
        <p:spPr>
          <a:xfrm>
            <a:off x="9001026" y="4651857"/>
            <a:ext cx="2310231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지도 및 후기 페이지 담당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KAKAO API 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연동</a:t>
            </a:r>
            <a:endParaRPr lang="en-US" altLang="ko-KR" sz="1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지도 렌더링 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 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처리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Axios</a:t>
            </a:r>
            <a:r>
              <a:rPr lang="en-US" altLang="ko-KR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Ajax </a:t>
            </a:r>
            <a:r>
              <a:rPr lang="ko-KR" altLang="en-US" sz="1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처리</a:t>
            </a:r>
            <a:endParaRPr lang="en-US" altLang="ko-KR" sz="1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559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34C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34C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015201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1347079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미흡했던 부분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618F-386A-EC9B-0B99-65D678FD616D}"/>
              </a:ext>
            </a:extLst>
          </p:cNvPr>
          <p:cNvSpPr txBox="1"/>
          <p:nvPr/>
        </p:nvSpPr>
        <p:spPr>
          <a:xfrm>
            <a:off x="794888" y="2174873"/>
            <a:ext cx="10169523" cy="343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한 컴포넌트 내에 다수의 슬라이스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selector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배치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서버 접속 횟수 및 렌더링 소요시간 증가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Meta Helmet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처리 빈약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SEO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에 취약함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SQL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문법의 이해도가 낮아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불필요한 서버 내 로직이 발생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반응형 최적화가 전무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디스플에이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환경에 따른 사이트 재배치 필요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강의 코드의 재사용으로 새로운 코드의 학습과 시도에선 미흡함을 보임</a:t>
            </a:r>
          </a:p>
        </p:txBody>
      </p:sp>
    </p:spTree>
    <p:extLst>
      <p:ext uri="{BB962C8B-B14F-4D97-AF65-F5344CB8AC3E}">
        <p14:creationId xmlns:p14="http://schemas.microsoft.com/office/powerpoint/2010/main" val="523922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36753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34C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34C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015201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1347079"/>
            <a:ext cx="439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본 프로젝트를 마치며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2343D-E1A1-0ED8-8EC4-32E1857459A5}"/>
              </a:ext>
            </a:extLst>
          </p:cNvPr>
          <p:cNvSpPr txBox="1"/>
          <p:nvPr/>
        </p:nvSpPr>
        <p:spPr>
          <a:xfrm>
            <a:off x="794888" y="2174873"/>
            <a:ext cx="10169523" cy="4195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이젠아카데미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풀스택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B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과정을 수강하며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평소 목표로 하던 웹 </a:t>
            </a: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개발자로써의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역량을 차근히 쌓아 나갔습니다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과정의 마무리인 본 프로젝트를 수행하며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를 통한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SAS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제작 및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SEO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최적화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서브라우팅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Ajax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처리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DB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 기본인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CRUD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메소드와 함수의 모듈화를 통한 재사용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Node.js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 개발 환경 구성과 각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Router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를 활용한 </a:t>
            </a:r>
            <a:r>
              <a:rPr lang="en-US" altLang="ko-KR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url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요청 처리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Redux slice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를 이용한 어플리케이션 내 데이터 유지 및 처리와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최종적으로 이 모든 과정을 아우르는 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Front-end – Back-end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 연동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다양한 개발 역량에 대해 폭넓게 수련할 수 있었습니다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각 개발 파트 간의 협업과 소통이 어떻게 이루어지고 어떠한 자세가 필요한지 역시 체득할 수 있었으며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웹 개발과 서비스에 이르기까지 전반적인 </a:t>
            </a: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팀원들과의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심도 있는 공동 협업을 통해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개발자로써의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역량을 한 층 끌어올릴 수 있던 뜻깊은 프로젝트였습니다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함께 수고한 팀원들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98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0" y="119280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210780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FA28A-92AD-440A-FDB3-38BE26D007E3}"/>
              </a:ext>
            </a:extLst>
          </p:cNvPr>
          <p:cNvSpPr txBox="1"/>
          <p:nvPr/>
        </p:nvSpPr>
        <p:spPr>
          <a:xfrm>
            <a:off x="588461" y="1291632"/>
            <a:ext cx="535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저희 </a:t>
            </a:r>
            <a:r>
              <a:rPr lang="ko-KR" altLang="en-US" sz="36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프로젝트에는요</a:t>
            </a:r>
            <a:endParaRPr lang="ko-KR" altLang="en-US" sz="3600" b="1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EBD559F-605F-7B32-D02A-3E57A71EF500}"/>
              </a:ext>
            </a:extLst>
          </p:cNvPr>
          <p:cNvGrpSpPr/>
          <p:nvPr/>
        </p:nvGrpSpPr>
        <p:grpSpPr>
          <a:xfrm>
            <a:off x="816065" y="2975257"/>
            <a:ext cx="1039036" cy="369115"/>
            <a:chOff x="1870745" y="3171418"/>
            <a:chExt cx="1039036" cy="36911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D4ED5A9-ABC9-6105-8F1A-5592F683BBB0}"/>
                </a:ext>
              </a:extLst>
            </p:cNvPr>
            <p:cNvSpPr/>
            <p:nvPr/>
          </p:nvSpPr>
          <p:spPr>
            <a:xfrm>
              <a:off x="1870745" y="3171418"/>
              <a:ext cx="1015067" cy="369115"/>
            </a:xfrm>
            <a:prstGeom prst="roundRect">
              <a:avLst>
                <a:gd name="adj" fmla="val 9925"/>
              </a:avLst>
            </a:prstGeom>
            <a:solidFill>
              <a:srgbClr val="F064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" name="Picture 10" descr="html5, html ">
              <a:extLst>
                <a:ext uri="{FF2B5EF4-FFF2-40B4-BE49-F238E27FC236}">
                  <a16:creationId xmlns:a16="http://schemas.microsoft.com/office/drawing/2014/main" id="{4A321E02-D450-F5F6-DF7D-D51A041ED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646" y="3194167"/>
              <a:ext cx="313134" cy="31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46052D-0D15-6C65-1DAC-EDB9AD01DE3E}"/>
                </a:ext>
              </a:extLst>
            </p:cNvPr>
            <p:cNvSpPr txBox="1"/>
            <p:nvPr/>
          </p:nvSpPr>
          <p:spPr>
            <a:xfrm>
              <a:off x="2109562" y="3186157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HTML</a:t>
              </a:r>
              <a:endParaRPr lang="ko-KR" altLang="en-US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8D3A5DE-D969-46BE-F40E-EDD3FF411486}"/>
              </a:ext>
            </a:extLst>
          </p:cNvPr>
          <p:cNvGrpSpPr/>
          <p:nvPr/>
        </p:nvGrpSpPr>
        <p:grpSpPr>
          <a:xfrm>
            <a:off x="805895" y="3428312"/>
            <a:ext cx="1015067" cy="369115"/>
            <a:chOff x="1870745" y="3171418"/>
            <a:chExt cx="1015067" cy="369115"/>
          </a:xfrm>
          <a:solidFill>
            <a:srgbClr val="0070C0"/>
          </a:solidFill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FFFB32E-8057-E2CA-F55D-E9C0F2D1FB3D}"/>
                </a:ext>
              </a:extLst>
            </p:cNvPr>
            <p:cNvSpPr/>
            <p:nvPr/>
          </p:nvSpPr>
          <p:spPr>
            <a:xfrm>
              <a:off x="1870745" y="3171418"/>
              <a:ext cx="1015067" cy="369115"/>
            </a:xfrm>
            <a:prstGeom prst="roundRect">
              <a:avLst>
                <a:gd name="adj" fmla="val 99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E16A63-0FD8-71BA-AFE1-259C1C6927B5}"/>
                </a:ext>
              </a:extLst>
            </p:cNvPr>
            <p:cNvSpPr txBox="1"/>
            <p:nvPr/>
          </p:nvSpPr>
          <p:spPr>
            <a:xfrm>
              <a:off x="2109562" y="3186157"/>
              <a:ext cx="706806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CSS</a:t>
              </a:r>
              <a:endParaRPr lang="ko-KR" altLang="en-US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ECBC880-C513-A802-4D6D-4F2B820CAC58}"/>
              </a:ext>
            </a:extLst>
          </p:cNvPr>
          <p:cNvSpPr txBox="1"/>
          <p:nvPr/>
        </p:nvSpPr>
        <p:spPr>
          <a:xfrm>
            <a:off x="726601" y="2425229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Front-End</a:t>
            </a:r>
            <a:endParaRPr lang="ko-KR" altLang="en-US" sz="2400" b="1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1038" name="Picture 14" descr="css3, css, file, development ">
            <a:extLst>
              <a:ext uri="{FF2B5EF4-FFF2-40B4-BE49-F238E27FC236}">
                <a16:creationId xmlns:a16="http://schemas.microsoft.com/office/drawing/2014/main" id="{A9DE5FF2-910C-578D-F7A1-FBF605D4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" y="3450315"/>
            <a:ext cx="346414" cy="34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68A78E4-AEF8-1D66-AE9B-D09A8D6447B7}"/>
              </a:ext>
            </a:extLst>
          </p:cNvPr>
          <p:cNvGrpSpPr/>
          <p:nvPr/>
        </p:nvGrpSpPr>
        <p:grpSpPr>
          <a:xfrm>
            <a:off x="816065" y="3882742"/>
            <a:ext cx="1638978" cy="369115"/>
            <a:chOff x="816065" y="3882742"/>
            <a:chExt cx="1638978" cy="36911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8B8A3C4-CD4C-4D9E-542F-12C4B7E223D0}"/>
                </a:ext>
              </a:extLst>
            </p:cNvPr>
            <p:cNvGrpSpPr/>
            <p:nvPr/>
          </p:nvGrpSpPr>
          <p:grpSpPr>
            <a:xfrm>
              <a:off x="816065" y="3882742"/>
              <a:ext cx="1638978" cy="369115"/>
              <a:chOff x="1870745" y="3171418"/>
              <a:chExt cx="1015067" cy="369115"/>
            </a:xfrm>
            <a:solidFill>
              <a:srgbClr val="0070C0"/>
            </a:solidFill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FA1748B4-833C-BD89-14CE-4AF8BE79A1CA}"/>
                  </a:ext>
                </a:extLst>
              </p:cNvPr>
              <p:cNvSpPr/>
              <p:nvPr/>
            </p:nvSpPr>
            <p:spPr>
              <a:xfrm>
                <a:off x="1870745" y="3171418"/>
                <a:ext cx="1015067" cy="369115"/>
              </a:xfrm>
              <a:prstGeom prst="roundRect">
                <a:avLst>
                  <a:gd name="adj" fmla="val 992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328187-AB72-A53E-6AEF-354DD585FEF4}"/>
                  </a:ext>
                </a:extLst>
              </p:cNvPr>
              <p:cNvSpPr txBox="1"/>
              <p:nvPr/>
            </p:nvSpPr>
            <p:spPr>
              <a:xfrm>
                <a:off x="2038060" y="3186157"/>
                <a:ext cx="847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LINE Seed Sans KR Bold" panose="020B0603020203020204" pitchFamily="50" charset="-127"/>
                    <a:ea typeface="LINE Seed Sans KR Bold" panose="020B0603020203020204" pitchFamily="50" charset="-127"/>
                    <a:cs typeface="LINE Seed Sans KR Bold" panose="020B0603020203020204" pitchFamily="50" charset="-127"/>
                  </a:rPr>
                  <a:t>JavaScript</a:t>
                </a:r>
                <a:endParaRPr lang="ko-KR" altLang="en-US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pic>
          <p:nvPicPr>
            <p:cNvPr id="1040" name="Picture 16" descr="logo, javascript ">
              <a:extLst>
                <a:ext uri="{FF2B5EF4-FFF2-40B4-BE49-F238E27FC236}">
                  <a16:creationId xmlns:a16="http://schemas.microsoft.com/office/drawing/2014/main" id="{B3128517-54A5-3B2A-B45E-2CAF5E3CF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8" y="3922310"/>
              <a:ext cx="313725" cy="313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E68CA81-4440-091A-6C4F-0C2F807CA706}"/>
              </a:ext>
            </a:extLst>
          </p:cNvPr>
          <p:cNvGrpSpPr/>
          <p:nvPr/>
        </p:nvGrpSpPr>
        <p:grpSpPr>
          <a:xfrm>
            <a:off x="816065" y="4352994"/>
            <a:ext cx="1039036" cy="369115"/>
            <a:chOff x="1870745" y="3171418"/>
            <a:chExt cx="1015067" cy="369115"/>
          </a:xfrm>
          <a:solidFill>
            <a:srgbClr val="FB71C0"/>
          </a:solidFill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822B720-A91A-E845-58BD-1A810C13C9EC}"/>
                </a:ext>
              </a:extLst>
            </p:cNvPr>
            <p:cNvSpPr/>
            <p:nvPr/>
          </p:nvSpPr>
          <p:spPr>
            <a:xfrm>
              <a:off x="1870745" y="3171418"/>
              <a:ext cx="1015067" cy="369115"/>
            </a:xfrm>
            <a:prstGeom prst="roundRect">
              <a:avLst>
                <a:gd name="adj" fmla="val 99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AC59CD-37C7-A1F7-F12D-46E67E29EB81}"/>
                </a:ext>
              </a:extLst>
            </p:cNvPr>
            <p:cNvSpPr txBox="1"/>
            <p:nvPr/>
          </p:nvSpPr>
          <p:spPr>
            <a:xfrm>
              <a:off x="2134669" y="3186157"/>
              <a:ext cx="751143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SASS</a:t>
              </a:r>
              <a:endParaRPr lang="ko-KR" altLang="en-US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pic>
        <p:nvPicPr>
          <p:cNvPr id="1042" name="Picture 18" descr="sass ">
            <a:extLst>
              <a:ext uri="{FF2B5EF4-FFF2-40B4-BE49-F238E27FC236}">
                <a16:creationId xmlns:a16="http://schemas.microsoft.com/office/drawing/2014/main" id="{99F5C2D6-8B7B-958C-2465-14ED59E76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70" y="4398493"/>
            <a:ext cx="307794" cy="3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841EB3E-7AF3-C7AC-F92D-2034C8F01394}"/>
              </a:ext>
            </a:extLst>
          </p:cNvPr>
          <p:cNvSpPr txBox="1"/>
          <p:nvPr/>
        </p:nvSpPr>
        <p:spPr>
          <a:xfrm>
            <a:off x="3308544" y="2425228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Back-End</a:t>
            </a:r>
            <a:endParaRPr lang="ko-KR" altLang="en-US" sz="2400" b="1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BB6462-6002-FB00-0E01-4EC874AEB6B5}"/>
              </a:ext>
            </a:extLst>
          </p:cNvPr>
          <p:cNvGrpSpPr/>
          <p:nvPr/>
        </p:nvGrpSpPr>
        <p:grpSpPr>
          <a:xfrm>
            <a:off x="805895" y="4806049"/>
            <a:ext cx="1176068" cy="369115"/>
            <a:chOff x="1870745" y="3171418"/>
            <a:chExt cx="1015067" cy="369115"/>
          </a:xfrm>
          <a:solidFill>
            <a:srgbClr val="00B0F0"/>
          </a:solidFill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04746EB-2216-6513-671D-D24CE11D39AF}"/>
                </a:ext>
              </a:extLst>
            </p:cNvPr>
            <p:cNvSpPr/>
            <p:nvPr/>
          </p:nvSpPr>
          <p:spPr>
            <a:xfrm>
              <a:off x="1870745" y="3171418"/>
              <a:ext cx="1015067" cy="369115"/>
            </a:xfrm>
            <a:prstGeom prst="roundRect">
              <a:avLst>
                <a:gd name="adj" fmla="val 99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9DA7FA-1E25-4A1A-86C1-84157A660D9E}"/>
                </a:ext>
              </a:extLst>
            </p:cNvPr>
            <p:cNvSpPr txBox="1"/>
            <p:nvPr/>
          </p:nvSpPr>
          <p:spPr>
            <a:xfrm>
              <a:off x="2134669" y="3186157"/>
              <a:ext cx="751143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React</a:t>
              </a:r>
              <a:endParaRPr lang="ko-KR" altLang="en-US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pic>
        <p:nvPicPr>
          <p:cNvPr id="1044" name="Picture 20" descr="react native, react ">
            <a:extLst>
              <a:ext uri="{FF2B5EF4-FFF2-40B4-BE49-F238E27FC236}">
                <a16:creationId xmlns:a16="http://schemas.microsoft.com/office/drawing/2014/main" id="{4CF891B4-CD71-7C2F-9570-F6991564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" y="4813116"/>
            <a:ext cx="346226" cy="3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0324E3-11F4-6020-F6B5-456B2F03494D}"/>
              </a:ext>
            </a:extLst>
          </p:cNvPr>
          <p:cNvGrpSpPr/>
          <p:nvPr/>
        </p:nvGrpSpPr>
        <p:grpSpPr>
          <a:xfrm>
            <a:off x="805895" y="5270659"/>
            <a:ext cx="1176068" cy="369115"/>
            <a:chOff x="1870745" y="3171418"/>
            <a:chExt cx="1015067" cy="369115"/>
          </a:xfrm>
          <a:solidFill>
            <a:srgbClr val="00B0F0"/>
          </a:solidFill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B6BFC2-0462-87F3-03D3-D7883DBA8F26}"/>
                </a:ext>
              </a:extLst>
            </p:cNvPr>
            <p:cNvSpPr/>
            <p:nvPr/>
          </p:nvSpPr>
          <p:spPr>
            <a:xfrm>
              <a:off x="1870745" y="3171418"/>
              <a:ext cx="1015067" cy="369115"/>
            </a:xfrm>
            <a:prstGeom prst="roundRect">
              <a:avLst>
                <a:gd name="adj" fmla="val 9925"/>
              </a:avLst>
            </a:prstGeom>
            <a:solidFill>
              <a:srgbClr val="532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3B82FC-0237-03FE-623F-DE29601D2FA2}"/>
                </a:ext>
              </a:extLst>
            </p:cNvPr>
            <p:cNvSpPr txBox="1"/>
            <p:nvPr/>
          </p:nvSpPr>
          <p:spPr>
            <a:xfrm>
              <a:off x="2134669" y="3186157"/>
              <a:ext cx="751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Redux</a:t>
              </a:r>
              <a:endParaRPr lang="ko-KR" altLang="en-US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pic>
        <p:nvPicPr>
          <p:cNvPr id="1046" name="Picture 22" descr="redux ">
            <a:extLst>
              <a:ext uri="{FF2B5EF4-FFF2-40B4-BE49-F238E27FC236}">
                <a16:creationId xmlns:a16="http://schemas.microsoft.com/office/drawing/2014/main" id="{B707BC78-CF7D-4986-79AA-EB01D305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62" y="5312103"/>
            <a:ext cx="302838" cy="30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BDB6B6EC-0744-B021-DB12-C3EA84B0DB1F}"/>
              </a:ext>
            </a:extLst>
          </p:cNvPr>
          <p:cNvGrpSpPr/>
          <p:nvPr/>
        </p:nvGrpSpPr>
        <p:grpSpPr>
          <a:xfrm>
            <a:off x="3396322" y="2982388"/>
            <a:ext cx="1638978" cy="369115"/>
            <a:chOff x="816065" y="3882742"/>
            <a:chExt cx="1638978" cy="36911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FE37B6E-60CD-D019-6442-7C77031AE299}"/>
                </a:ext>
              </a:extLst>
            </p:cNvPr>
            <p:cNvGrpSpPr/>
            <p:nvPr/>
          </p:nvGrpSpPr>
          <p:grpSpPr>
            <a:xfrm>
              <a:off x="816065" y="3882742"/>
              <a:ext cx="1638978" cy="369115"/>
              <a:chOff x="1870745" y="3171418"/>
              <a:chExt cx="1015067" cy="369115"/>
            </a:xfrm>
            <a:solidFill>
              <a:srgbClr val="0070C0"/>
            </a:solidFill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29297447-C62F-69DF-20BC-5A27CA66D949}"/>
                  </a:ext>
                </a:extLst>
              </p:cNvPr>
              <p:cNvSpPr/>
              <p:nvPr/>
            </p:nvSpPr>
            <p:spPr>
              <a:xfrm>
                <a:off x="1870745" y="3171418"/>
                <a:ext cx="1015067" cy="369115"/>
              </a:xfrm>
              <a:prstGeom prst="roundRect">
                <a:avLst>
                  <a:gd name="adj" fmla="val 992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E65C6F-DA74-83C0-F6EE-3949514F6442}"/>
                  </a:ext>
                </a:extLst>
              </p:cNvPr>
              <p:cNvSpPr txBox="1"/>
              <p:nvPr/>
            </p:nvSpPr>
            <p:spPr>
              <a:xfrm>
                <a:off x="2038060" y="3186157"/>
                <a:ext cx="847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LINE Seed Sans KR Bold" panose="020B0603020203020204" pitchFamily="50" charset="-127"/>
                    <a:ea typeface="LINE Seed Sans KR Bold" panose="020B0603020203020204" pitchFamily="50" charset="-127"/>
                    <a:cs typeface="LINE Seed Sans KR Bold" panose="020B0603020203020204" pitchFamily="50" charset="-127"/>
                  </a:rPr>
                  <a:t>JavaScript</a:t>
                </a:r>
                <a:endParaRPr lang="ko-KR" altLang="en-US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pic>
          <p:nvPicPr>
            <p:cNvPr id="60" name="Picture 16" descr="logo, javascript ">
              <a:extLst>
                <a:ext uri="{FF2B5EF4-FFF2-40B4-BE49-F238E27FC236}">
                  <a16:creationId xmlns:a16="http://schemas.microsoft.com/office/drawing/2014/main" id="{DF8B5639-C405-CAB2-6720-029221F6C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8" y="3922310"/>
              <a:ext cx="313725" cy="313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322EAB5-8F85-3E2A-5153-C9480E32FB5B}"/>
              </a:ext>
            </a:extLst>
          </p:cNvPr>
          <p:cNvGrpSpPr/>
          <p:nvPr/>
        </p:nvGrpSpPr>
        <p:grpSpPr>
          <a:xfrm>
            <a:off x="3408165" y="3432735"/>
            <a:ext cx="1298059" cy="369115"/>
            <a:chOff x="1870745" y="3171418"/>
            <a:chExt cx="1015068" cy="369115"/>
          </a:xfrm>
          <a:solidFill>
            <a:srgbClr val="046795"/>
          </a:solidFill>
        </p:grpSpPr>
        <p:sp>
          <p:nvSpPr>
            <p:cNvPr id="1024" name="사각형: 둥근 모서리 1023">
              <a:extLst>
                <a:ext uri="{FF2B5EF4-FFF2-40B4-BE49-F238E27FC236}">
                  <a16:creationId xmlns:a16="http://schemas.microsoft.com/office/drawing/2014/main" id="{2E770F7F-DE5D-7626-E378-9CB527A6D01F}"/>
                </a:ext>
              </a:extLst>
            </p:cNvPr>
            <p:cNvSpPr/>
            <p:nvPr/>
          </p:nvSpPr>
          <p:spPr>
            <a:xfrm>
              <a:off x="1870745" y="3171418"/>
              <a:ext cx="1015067" cy="369115"/>
            </a:xfrm>
            <a:prstGeom prst="roundRect">
              <a:avLst>
                <a:gd name="adj" fmla="val 99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6D6D222A-0BFD-104C-DEA7-D046CE5856B5}"/>
                </a:ext>
              </a:extLst>
            </p:cNvPr>
            <p:cNvSpPr txBox="1"/>
            <p:nvPr/>
          </p:nvSpPr>
          <p:spPr>
            <a:xfrm>
              <a:off x="2066182" y="3186157"/>
              <a:ext cx="819631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MySQL</a:t>
              </a:r>
              <a:endParaRPr lang="ko-KR" altLang="en-US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pic>
        <p:nvPicPr>
          <p:cNvPr id="1050" name="Picture 26" descr="base, data, database, logo, mysql ">
            <a:extLst>
              <a:ext uri="{FF2B5EF4-FFF2-40B4-BE49-F238E27FC236}">
                <a16:creationId xmlns:a16="http://schemas.microsoft.com/office/drawing/2014/main" id="{C1A41615-BC57-3A0C-D56E-7C714E2B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94" y="3479602"/>
            <a:ext cx="302003" cy="3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F3216E92-6307-077A-5296-7907D72E2A5F}"/>
              </a:ext>
            </a:extLst>
          </p:cNvPr>
          <p:cNvGrpSpPr/>
          <p:nvPr/>
        </p:nvGrpSpPr>
        <p:grpSpPr>
          <a:xfrm>
            <a:off x="3408165" y="3877100"/>
            <a:ext cx="1298059" cy="369115"/>
            <a:chOff x="1870745" y="3171418"/>
            <a:chExt cx="1015068" cy="369115"/>
          </a:xfrm>
          <a:solidFill>
            <a:srgbClr val="35AB25"/>
          </a:solidFill>
        </p:grpSpPr>
        <p:sp>
          <p:nvSpPr>
            <p:cNvPr id="1027" name="사각형: 둥근 모서리 1026">
              <a:extLst>
                <a:ext uri="{FF2B5EF4-FFF2-40B4-BE49-F238E27FC236}">
                  <a16:creationId xmlns:a16="http://schemas.microsoft.com/office/drawing/2014/main" id="{D7A2A940-012E-3E15-2E56-36B994881674}"/>
                </a:ext>
              </a:extLst>
            </p:cNvPr>
            <p:cNvSpPr/>
            <p:nvPr/>
          </p:nvSpPr>
          <p:spPr>
            <a:xfrm>
              <a:off x="1870745" y="3171418"/>
              <a:ext cx="1015067" cy="369115"/>
            </a:xfrm>
            <a:prstGeom prst="roundRect">
              <a:avLst>
                <a:gd name="adj" fmla="val 99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AF589B7-3D78-5A01-42C0-0173D8C65043}"/>
                </a:ext>
              </a:extLst>
            </p:cNvPr>
            <p:cNvSpPr txBox="1"/>
            <p:nvPr/>
          </p:nvSpPr>
          <p:spPr>
            <a:xfrm>
              <a:off x="2066182" y="3186157"/>
              <a:ext cx="819631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Node.js</a:t>
              </a:r>
              <a:endParaRPr lang="ko-KR" altLang="en-US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pic>
        <p:nvPicPr>
          <p:cNvPr id="1052" name="Picture 28" descr="node, js ">
            <a:extLst>
              <a:ext uri="{FF2B5EF4-FFF2-40B4-BE49-F238E27FC236}">
                <a16:creationId xmlns:a16="http://schemas.microsoft.com/office/drawing/2014/main" id="{47352694-AB5B-E55A-30F4-7F4F3625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708" y="3907660"/>
            <a:ext cx="317817" cy="3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8B441EE0-2411-462A-E75F-37A785D651C2}"/>
              </a:ext>
            </a:extLst>
          </p:cNvPr>
          <p:cNvSpPr txBox="1"/>
          <p:nvPr/>
        </p:nvSpPr>
        <p:spPr>
          <a:xfrm>
            <a:off x="5960866" y="242411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Collabo</a:t>
            </a:r>
            <a:endParaRPr lang="ko-KR" altLang="en-US" sz="2400" b="1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CF09FE37-AE13-5156-253A-990F01782236}"/>
              </a:ext>
            </a:extLst>
          </p:cNvPr>
          <p:cNvGrpSpPr/>
          <p:nvPr/>
        </p:nvGrpSpPr>
        <p:grpSpPr>
          <a:xfrm>
            <a:off x="6048644" y="2967008"/>
            <a:ext cx="1157499" cy="369115"/>
            <a:chOff x="1870745" y="3171418"/>
            <a:chExt cx="1015067" cy="369115"/>
          </a:xfrm>
          <a:solidFill>
            <a:schemeClr val="accent2">
              <a:lumMod val="75000"/>
            </a:schemeClr>
          </a:solidFill>
        </p:grpSpPr>
        <p:sp>
          <p:nvSpPr>
            <p:cNvPr id="1035" name="사각형: 둥근 모서리 1034">
              <a:extLst>
                <a:ext uri="{FF2B5EF4-FFF2-40B4-BE49-F238E27FC236}">
                  <a16:creationId xmlns:a16="http://schemas.microsoft.com/office/drawing/2014/main" id="{E32C90B6-D2FC-660E-256F-6E5276656168}"/>
                </a:ext>
              </a:extLst>
            </p:cNvPr>
            <p:cNvSpPr/>
            <p:nvPr/>
          </p:nvSpPr>
          <p:spPr>
            <a:xfrm>
              <a:off x="1870745" y="3171418"/>
              <a:ext cx="1015067" cy="369115"/>
            </a:xfrm>
            <a:prstGeom prst="roundRect">
              <a:avLst>
                <a:gd name="adj" fmla="val 99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B3F43686-1A7C-2F4C-0906-42B60FA405F2}"/>
                </a:ext>
              </a:extLst>
            </p:cNvPr>
            <p:cNvSpPr txBox="1"/>
            <p:nvPr/>
          </p:nvSpPr>
          <p:spPr>
            <a:xfrm>
              <a:off x="2038060" y="3186157"/>
              <a:ext cx="84775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Figma</a:t>
              </a:r>
              <a:endParaRPr lang="ko-KR" altLang="en-US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EDC70410-DF62-5EE6-28E6-67E5154D47DF}"/>
              </a:ext>
            </a:extLst>
          </p:cNvPr>
          <p:cNvGrpSpPr/>
          <p:nvPr/>
        </p:nvGrpSpPr>
        <p:grpSpPr>
          <a:xfrm>
            <a:off x="6060487" y="3417355"/>
            <a:ext cx="1298059" cy="369115"/>
            <a:chOff x="1870745" y="3171418"/>
            <a:chExt cx="1015068" cy="369115"/>
          </a:xfrm>
          <a:solidFill>
            <a:srgbClr val="881FF1"/>
          </a:solidFill>
        </p:grpSpPr>
        <p:sp>
          <p:nvSpPr>
            <p:cNvPr id="1041" name="사각형: 둥근 모서리 1040">
              <a:extLst>
                <a:ext uri="{FF2B5EF4-FFF2-40B4-BE49-F238E27FC236}">
                  <a16:creationId xmlns:a16="http://schemas.microsoft.com/office/drawing/2014/main" id="{02AA3D49-076F-6BB9-EFE0-49B725D63B2E}"/>
                </a:ext>
              </a:extLst>
            </p:cNvPr>
            <p:cNvSpPr/>
            <p:nvPr/>
          </p:nvSpPr>
          <p:spPr>
            <a:xfrm>
              <a:off x="1870745" y="3171418"/>
              <a:ext cx="1015067" cy="369115"/>
            </a:xfrm>
            <a:prstGeom prst="roundRect">
              <a:avLst>
                <a:gd name="adj" fmla="val 99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EC8F65FF-FE68-0CFD-6569-474B695B0313}"/>
                </a:ext>
              </a:extLst>
            </p:cNvPr>
            <p:cNvSpPr txBox="1"/>
            <p:nvPr/>
          </p:nvSpPr>
          <p:spPr>
            <a:xfrm>
              <a:off x="2066182" y="3186157"/>
              <a:ext cx="819631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GitHub</a:t>
              </a:r>
              <a:endParaRPr lang="ko-KR" altLang="en-US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pic>
        <p:nvPicPr>
          <p:cNvPr id="1054" name="Picture 30" descr="figma ">
            <a:extLst>
              <a:ext uri="{FF2B5EF4-FFF2-40B4-BE49-F238E27FC236}">
                <a16:creationId xmlns:a16="http://schemas.microsoft.com/office/drawing/2014/main" id="{990EE18F-36EC-FB3E-394B-D8C7F7F4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613" y="30066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social, github ">
            <a:extLst>
              <a:ext uri="{FF2B5EF4-FFF2-40B4-BE49-F238E27FC236}">
                <a16:creationId xmlns:a16="http://schemas.microsoft.com/office/drawing/2014/main" id="{FF8F3E1E-6F41-C96A-0E06-44AEA8D27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31" y="3427659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TextBox 1054">
            <a:extLst>
              <a:ext uri="{FF2B5EF4-FFF2-40B4-BE49-F238E27FC236}">
                <a16:creationId xmlns:a16="http://schemas.microsoft.com/office/drawing/2014/main" id="{D191FF33-3626-89DB-091F-33377622F4D7}"/>
              </a:ext>
            </a:extLst>
          </p:cNvPr>
          <p:cNvSpPr txBox="1"/>
          <p:nvPr/>
        </p:nvSpPr>
        <p:spPr>
          <a:xfrm>
            <a:off x="8372464" y="2424110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Libraries</a:t>
            </a:r>
            <a:endParaRPr lang="ko-KR" altLang="en-US" sz="2400" b="1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59" name="사각형: 둥근 모서리 1058">
            <a:extLst>
              <a:ext uri="{FF2B5EF4-FFF2-40B4-BE49-F238E27FC236}">
                <a16:creationId xmlns:a16="http://schemas.microsoft.com/office/drawing/2014/main" id="{0486AD73-9A0F-980C-1CC6-C955225817BA}"/>
              </a:ext>
            </a:extLst>
          </p:cNvPr>
          <p:cNvSpPr/>
          <p:nvPr/>
        </p:nvSpPr>
        <p:spPr>
          <a:xfrm>
            <a:off x="8464855" y="2974138"/>
            <a:ext cx="1707377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 helmet async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E1F74547-CD0E-3ED8-49A7-7F11E5FB4420}"/>
              </a:ext>
            </a:extLst>
          </p:cNvPr>
          <p:cNvSpPr/>
          <p:nvPr/>
        </p:nvSpPr>
        <p:spPr>
          <a:xfrm>
            <a:off x="8464855" y="3285973"/>
            <a:ext cx="1593544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 router </a:t>
            </a:r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dom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62" name="사각형: 둥근 모서리 1061">
            <a:extLst>
              <a:ext uri="{FF2B5EF4-FFF2-40B4-BE49-F238E27FC236}">
                <a16:creationId xmlns:a16="http://schemas.microsoft.com/office/drawing/2014/main" id="{BDFE8939-4B57-70FA-EE36-3AA1E391D403}"/>
              </a:ext>
            </a:extLst>
          </p:cNvPr>
          <p:cNvSpPr/>
          <p:nvPr/>
        </p:nvSpPr>
        <p:spPr>
          <a:xfrm>
            <a:off x="8464855" y="3609882"/>
            <a:ext cx="1134341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 modal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65" name="사각형: 둥근 모서리 1064">
            <a:extLst>
              <a:ext uri="{FF2B5EF4-FFF2-40B4-BE49-F238E27FC236}">
                <a16:creationId xmlns:a16="http://schemas.microsoft.com/office/drawing/2014/main" id="{750B2DC1-F9C7-4BBB-961E-62B240C661C8}"/>
              </a:ext>
            </a:extLst>
          </p:cNvPr>
          <p:cNvSpPr/>
          <p:nvPr/>
        </p:nvSpPr>
        <p:spPr>
          <a:xfrm>
            <a:off x="9715420" y="3606197"/>
            <a:ext cx="1134341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 glider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5423D4C6-8DF3-2E1E-6F9A-9F61E4E073E9}"/>
              </a:ext>
            </a:extLst>
          </p:cNvPr>
          <p:cNvSpPr/>
          <p:nvPr/>
        </p:nvSpPr>
        <p:spPr>
          <a:xfrm>
            <a:off x="8464855" y="3997879"/>
            <a:ext cx="1199262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classnames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67" name="사각형: 둥근 모서리 1066">
            <a:extLst>
              <a:ext uri="{FF2B5EF4-FFF2-40B4-BE49-F238E27FC236}">
                <a16:creationId xmlns:a16="http://schemas.microsoft.com/office/drawing/2014/main" id="{4FA1C78D-07BE-9A09-20E2-7CA0EDB0F24E}"/>
              </a:ext>
            </a:extLst>
          </p:cNvPr>
          <p:cNvSpPr/>
          <p:nvPr/>
        </p:nvSpPr>
        <p:spPr>
          <a:xfrm>
            <a:off x="9715420" y="3986893"/>
            <a:ext cx="1701996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react </a:t>
            </a:r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fontawesome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F0C61EF5-955A-69AB-F1BB-21D2C58E7CFC}"/>
              </a:ext>
            </a:extLst>
          </p:cNvPr>
          <p:cNvSpPr/>
          <p:nvPr/>
        </p:nvSpPr>
        <p:spPr>
          <a:xfrm>
            <a:off x="8464855" y="4301819"/>
            <a:ext cx="955981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ckeditor4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F0164538-7A50-EF2D-0658-A38C4DAD35B1}"/>
              </a:ext>
            </a:extLst>
          </p:cNvPr>
          <p:cNvSpPr/>
          <p:nvPr/>
        </p:nvSpPr>
        <p:spPr>
          <a:xfrm>
            <a:off x="8464854" y="4717157"/>
            <a:ext cx="695923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dayjs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0" name="사각형: 둥근 모서리 1069">
            <a:extLst>
              <a:ext uri="{FF2B5EF4-FFF2-40B4-BE49-F238E27FC236}">
                <a16:creationId xmlns:a16="http://schemas.microsoft.com/office/drawing/2014/main" id="{EC0754D8-4917-C35F-F08C-DB48EB8540E5}"/>
              </a:ext>
            </a:extLst>
          </p:cNvPr>
          <p:cNvSpPr/>
          <p:nvPr/>
        </p:nvSpPr>
        <p:spPr>
          <a:xfrm>
            <a:off x="9251234" y="4717157"/>
            <a:ext cx="695923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axios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56826919-93B0-6005-1B50-F7E463D0D456}"/>
              </a:ext>
            </a:extLst>
          </p:cNvPr>
          <p:cNvSpPr/>
          <p:nvPr/>
        </p:nvSpPr>
        <p:spPr>
          <a:xfrm>
            <a:off x="10037614" y="4705381"/>
            <a:ext cx="812147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lodash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2" name="사각형: 둥근 모서리 1071">
            <a:extLst>
              <a:ext uri="{FF2B5EF4-FFF2-40B4-BE49-F238E27FC236}">
                <a16:creationId xmlns:a16="http://schemas.microsoft.com/office/drawing/2014/main" id="{8F10D36F-9128-16FD-0A4C-1F35BA177909}"/>
              </a:ext>
            </a:extLst>
          </p:cNvPr>
          <p:cNvSpPr/>
          <p:nvPr/>
        </p:nvSpPr>
        <p:spPr>
          <a:xfrm>
            <a:off x="8467232" y="5124106"/>
            <a:ext cx="812147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express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3" name="사각형: 둥근 모서리 1072">
            <a:extLst>
              <a:ext uri="{FF2B5EF4-FFF2-40B4-BE49-F238E27FC236}">
                <a16:creationId xmlns:a16="http://schemas.microsoft.com/office/drawing/2014/main" id="{E0E3AD07-DE6B-2B16-4E80-46A6C6F627A4}"/>
              </a:ext>
            </a:extLst>
          </p:cNvPr>
          <p:cNvSpPr/>
          <p:nvPr/>
        </p:nvSpPr>
        <p:spPr>
          <a:xfrm>
            <a:off x="9360085" y="5126348"/>
            <a:ext cx="991929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nodemon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4" name="사각형: 둥근 모서리 1073">
            <a:extLst>
              <a:ext uri="{FF2B5EF4-FFF2-40B4-BE49-F238E27FC236}">
                <a16:creationId xmlns:a16="http://schemas.microsoft.com/office/drawing/2014/main" id="{D01AAB25-77B9-B4E5-19C5-84CA1DC62D74}"/>
              </a:ext>
            </a:extLst>
          </p:cNvPr>
          <p:cNvSpPr/>
          <p:nvPr/>
        </p:nvSpPr>
        <p:spPr>
          <a:xfrm>
            <a:off x="10432721" y="5123210"/>
            <a:ext cx="812148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dotenv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5" name="사각형: 둥근 모서리 1074">
            <a:extLst>
              <a:ext uri="{FF2B5EF4-FFF2-40B4-BE49-F238E27FC236}">
                <a16:creationId xmlns:a16="http://schemas.microsoft.com/office/drawing/2014/main" id="{8E22F07E-21D3-57F9-8855-4728BA430572}"/>
              </a:ext>
            </a:extLst>
          </p:cNvPr>
          <p:cNvSpPr/>
          <p:nvPr/>
        </p:nvSpPr>
        <p:spPr>
          <a:xfrm>
            <a:off x="8467230" y="5428046"/>
            <a:ext cx="1248189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cookie parser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6" name="사각형: 둥근 모서리 1075">
            <a:extLst>
              <a:ext uri="{FF2B5EF4-FFF2-40B4-BE49-F238E27FC236}">
                <a16:creationId xmlns:a16="http://schemas.microsoft.com/office/drawing/2014/main" id="{25D28A06-1EF1-9C7E-6F79-4AE977181CEA}"/>
              </a:ext>
            </a:extLst>
          </p:cNvPr>
          <p:cNvSpPr/>
          <p:nvPr/>
        </p:nvSpPr>
        <p:spPr>
          <a:xfrm>
            <a:off x="9819592" y="5428584"/>
            <a:ext cx="1248189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body parser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7" name="사각형: 둥근 모서리 1076">
            <a:extLst>
              <a:ext uri="{FF2B5EF4-FFF2-40B4-BE49-F238E27FC236}">
                <a16:creationId xmlns:a16="http://schemas.microsoft.com/office/drawing/2014/main" id="{9E399606-1673-45FD-E2E8-A933C7BFEA0D}"/>
              </a:ext>
            </a:extLst>
          </p:cNvPr>
          <p:cNvSpPr/>
          <p:nvPr/>
        </p:nvSpPr>
        <p:spPr>
          <a:xfrm>
            <a:off x="8467231" y="5747525"/>
            <a:ext cx="784004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mysql2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8" name="사각형: 둥근 모서리 1077">
            <a:extLst>
              <a:ext uri="{FF2B5EF4-FFF2-40B4-BE49-F238E27FC236}">
                <a16:creationId xmlns:a16="http://schemas.microsoft.com/office/drawing/2014/main" id="{EBEFEF0A-F81A-EB46-5017-7BDEA1572E2E}"/>
              </a:ext>
            </a:extLst>
          </p:cNvPr>
          <p:cNvSpPr/>
          <p:nvPr/>
        </p:nvSpPr>
        <p:spPr>
          <a:xfrm>
            <a:off x="9333499" y="5731982"/>
            <a:ext cx="1516262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mybatis</a:t>
            </a:r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mapper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79" name="사각형: 둥근 모서리 1078">
            <a:extLst>
              <a:ext uri="{FF2B5EF4-FFF2-40B4-BE49-F238E27FC236}">
                <a16:creationId xmlns:a16="http://schemas.microsoft.com/office/drawing/2014/main" id="{B2A659AB-350C-FA07-B11A-1BF7725D10BC}"/>
              </a:ext>
            </a:extLst>
          </p:cNvPr>
          <p:cNvSpPr/>
          <p:nvPr/>
        </p:nvSpPr>
        <p:spPr>
          <a:xfrm>
            <a:off x="8467230" y="6051465"/>
            <a:ext cx="1131965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serve static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80" name="사각형: 둥근 모서리 1079">
            <a:extLst>
              <a:ext uri="{FF2B5EF4-FFF2-40B4-BE49-F238E27FC236}">
                <a16:creationId xmlns:a16="http://schemas.microsoft.com/office/drawing/2014/main" id="{D720FE03-4CC2-3DEF-4919-C2CD1D87935C}"/>
              </a:ext>
            </a:extLst>
          </p:cNvPr>
          <p:cNvSpPr/>
          <p:nvPr/>
        </p:nvSpPr>
        <p:spPr>
          <a:xfrm>
            <a:off x="9681663" y="6035380"/>
            <a:ext cx="751058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multer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81" name="사각형: 둥근 모서리 1080">
            <a:extLst>
              <a:ext uri="{FF2B5EF4-FFF2-40B4-BE49-F238E27FC236}">
                <a16:creationId xmlns:a16="http://schemas.microsoft.com/office/drawing/2014/main" id="{CA72206E-BBAE-F560-05BD-5353F6A5E3D9}"/>
              </a:ext>
            </a:extLst>
          </p:cNvPr>
          <p:cNvSpPr/>
          <p:nvPr/>
        </p:nvSpPr>
        <p:spPr>
          <a:xfrm>
            <a:off x="8475315" y="6359105"/>
            <a:ext cx="858184" cy="225273"/>
          </a:xfrm>
          <a:prstGeom prst="roundRect">
            <a:avLst>
              <a:gd name="adj" fmla="val 99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winston</a:t>
            </a:r>
            <a:endParaRPr lang="ko-KR" altLang="en-US" sz="12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0C025AC-2DAE-37BB-C92E-83B5B39751B9}"/>
              </a:ext>
            </a:extLst>
          </p:cNvPr>
          <p:cNvSpPr txBox="1"/>
          <p:nvPr/>
        </p:nvSpPr>
        <p:spPr>
          <a:xfrm>
            <a:off x="9344682" y="6294592"/>
            <a:ext cx="80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…</a:t>
            </a:r>
            <a:endParaRPr lang="ko-KR" altLang="en-US" sz="2400" b="1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74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210780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FA28A-92AD-440A-FDB3-38BE26D007E3}"/>
              </a:ext>
            </a:extLst>
          </p:cNvPr>
          <p:cNvSpPr txBox="1"/>
          <p:nvPr/>
        </p:nvSpPr>
        <p:spPr>
          <a:xfrm>
            <a:off x="1286958" y="965854"/>
            <a:ext cx="184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화면설계서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882E1-E83E-DB1F-3B82-F1BFC13DC6A6}"/>
              </a:ext>
            </a:extLst>
          </p:cNvPr>
          <p:cNvSpPr txBox="1"/>
          <p:nvPr/>
        </p:nvSpPr>
        <p:spPr>
          <a:xfrm>
            <a:off x="3436371" y="1088964"/>
            <a:ext cx="666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 구성을 위해 미리 작업했던 설계서의 일부분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5FE1BA-FD69-05DB-6C9C-7E9C396D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7" y="1703093"/>
            <a:ext cx="6937695" cy="280222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D62BDE-9A62-2A7E-7010-ADB1D1DA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081" y="2492370"/>
            <a:ext cx="6883422" cy="280222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177A6B-BDF7-6305-BD8C-8C6919869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971159"/>
            <a:ext cx="8179840" cy="377487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4908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210780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FA28A-92AD-440A-FDB3-38BE26D007E3}"/>
              </a:ext>
            </a:extLst>
          </p:cNvPr>
          <p:cNvSpPr txBox="1"/>
          <p:nvPr/>
        </p:nvSpPr>
        <p:spPr>
          <a:xfrm>
            <a:off x="794888" y="965854"/>
            <a:ext cx="265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목업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및 마인드맵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C7F1B-3A62-AC30-4F60-FA46F23FE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93" y="1675365"/>
            <a:ext cx="4225206" cy="4794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882E1-E83E-DB1F-3B82-F1BFC13DC6A6}"/>
              </a:ext>
            </a:extLst>
          </p:cNvPr>
          <p:cNvSpPr txBox="1"/>
          <p:nvPr/>
        </p:nvSpPr>
        <p:spPr>
          <a:xfrm>
            <a:off x="3436371" y="1088964"/>
            <a:ext cx="666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피그마</a:t>
            </a:r>
            <a:r>
              <a:rPr lang="en-US" altLang="ko-KR" sz="20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(Figma)</a:t>
            </a:r>
            <a:r>
              <a:rPr lang="ko-KR" altLang="en-US" sz="20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를 통해 협업한 </a:t>
            </a:r>
            <a:r>
              <a:rPr lang="ko-KR" altLang="en-US" sz="20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목업과</a:t>
            </a:r>
            <a:r>
              <a:rPr lang="ko-KR" altLang="en-US" sz="20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서비스 마인드맵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DFE536-3EA8-A94D-6B79-C38BA7D0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14" y="1675365"/>
            <a:ext cx="5696659" cy="48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024EDD7-31DC-FFDC-BE0D-BBE64AA0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6" y="1829544"/>
            <a:ext cx="8945179" cy="4062602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35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</a:t>
            </a:r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화면별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기능소개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8506588" y="3336830"/>
            <a:ext cx="3047629" cy="2951590"/>
            <a:chOff x="9487791" y="1304408"/>
            <a:chExt cx="3047629" cy="2951590"/>
          </a:xfrm>
          <a:solidFill>
            <a:srgbClr val="034C6D">
              <a:alpha val="50980"/>
            </a:srgbClr>
          </a:solidFill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233269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메인화면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(index.html)</a:t>
              </a:r>
              <a:endPara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3047629" cy="253377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서버에 저장된 장소 데이터 중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랜덤한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장소들을 추천해주고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상단에 서비스가 저장 중인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여러 테마들을 슬라이드로 노출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또한 원하는 테마나 지도를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검색하는 기능을 제공합니다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7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-1" y="111967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35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</a:t>
            </a:r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화면별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기능소개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0880F-AC2B-0FA2-4B19-428EBDA4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1" y="1648990"/>
            <a:ext cx="8710172" cy="4259818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8267099" y="4037610"/>
            <a:ext cx="3239990" cy="2120593"/>
            <a:chOff x="9487791" y="1304408"/>
            <a:chExt cx="3239990" cy="2120593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3239990" cy="1702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KAKAO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MAP API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를 연동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현재 위치를 기반으로 한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지도에서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서버에 유저의 후기가 저장된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여러 장소들을 나열해 노출합니다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0502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지도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601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83D175-F778-FE58-C075-3E3E4737F6E8}"/>
              </a:ext>
            </a:extLst>
          </p:cNvPr>
          <p:cNvGrpSpPr/>
          <p:nvPr/>
        </p:nvGrpSpPr>
        <p:grpSpPr>
          <a:xfrm>
            <a:off x="0" y="111966"/>
            <a:ext cx="12192001" cy="6746034"/>
            <a:chOff x="-1" y="111967"/>
            <a:chExt cx="12192001" cy="67460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F386F-3626-D20B-26B4-3D9D8ACFA403}"/>
                </a:ext>
              </a:extLst>
            </p:cNvPr>
            <p:cNvGrpSpPr/>
            <p:nvPr/>
          </p:nvGrpSpPr>
          <p:grpSpPr>
            <a:xfrm>
              <a:off x="4012162" y="111967"/>
              <a:ext cx="2481943" cy="587830"/>
              <a:chOff x="0" y="111967"/>
              <a:chExt cx="2481943" cy="587830"/>
            </a:xfrm>
            <a:solidFill>
              <a:srgbClr val="034C6D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E892BB-80BC-3418-FC26-F5444686F50E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B69711-FF8C-6420-205E-D999BB43D582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F1E14-1BAB-937F-2F16-76E1AD087067}"/>
                </a:ext>
              </a:extLst>
            </p:cNvPr>
            <p:cNvGrpSpPr/>
            <p:nvPr/>
          </p:nvGrpSpPr>
          <p:grpSpPr>
            <a:xfrm>
              <a:off x="2006081" y="111967"/>
              <a:ext cx="2481943" cy="587830"/>
              <a:chOff x="0" y="111967"/>
              <a:chExt cx="2481943" cy="587830"/>
            </a:xfrm>
            <a:solidFill>
              <a:srgbClr val="046795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801473B-7AA8-FB10-C41B-E59DF23A14DB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13" name="직각 삼각형 12">
                <a:extLst>
                  <a:ext uri="{FF2B5EF4-FFF2-40B4-BE49-F238E27FC236}">
                    <a16:creationId xmlns:a16="http://schemas.microsoft.com/office/drawing/2014/main" id="{04C4A7FD-F6C8-48ED-D2C2-FB610EC8BAFD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2A7C0F-9D9D-0AC9-15D4-4A386A92D199}"/>
                </a:ext>
              </a:extLst>
            </p:cNvPr>
            <p:cNvSpPr/>
            <p:nvPr/>
          </p:nvSpPr>
          <p:spPr>
            <a:xfrm>
              <a:off x="0" y="699797"/>
              <a:ext cx="12192000" cy="6158204"/>
            </a:xfrm>
            <a:prstGeom prst="rect">
              <a:avLst/>
            </a:prstGeom>
            <a:solidFill>
              <a:srgbClr val="05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FBB9D7-FE1A-F1AD-67B2-17BA8688CF52}"/>
                </a:ext>
              </a:extLst>
            </p:cNvPr>
            <p:cNvGrpSpPr/>
            <p:nvPr/>
          </p:nvGrpSpPr>
          <p:grpSpPr>
            <a:xfrm>
              <a:off x="0" y="111967"/>
              <a:ext cx="2481943" cy="587830"/>
              <a:chOff x="0" y="111967"/>
              <a:chExt cx="2481943" cy="58783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B3341C-7678-5AD4-315E-8290995E4A97}"/>
                  </a:ext>
                </a:extLst>
              </p:cNvPr>
              <p:cNvSpPr/>
              <p:nvPr/>
            </p:nvSpPr>
            <p:spPr>
              <a:xfrm>
                <a:off x="0" y="111967"/>
                <a:ext cx="2006081" cy="587830"/>
              </a:xfrm>
              <a:prstGeom prst="rect">
                <a:avLst/>
              </a:prstGeom>
              <a:solidFill>
                <a:srgbClr val="0467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9E7875C3-9E3E-59C0-F980-6416ED31BA05}"/>
                  </a:ext>
                </a:extLst>
              </p:cNvPr>
              <p:cNvSpPr/>
              <p:nvPr/>
            </p:nvSpPr>
            <p:spPr>
              <a:xfrm>
                <a:off x="2006082" y="111967"/>
                <a:ext cx="475861" cy="587830"/>
              </a:xfrm>
              <a:prstGeom prst="rtTriangle">
                <a:avLst/>
              </a:prstGeom>
              <a:solidFill>
                <a:srgbClr val="058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0F6D57-949A-EF44-4A04-D78D3784D173}"/>
                </a:ext>
              </a:extLst>
            </p:cNvPr>
            <p:cNvSpPr txBox="1"/>
            <p:nvPr/>
          </p:nvSpPr>
          <p:spPr>
            <a:xfrm>
              <a:off x="-1" y="111967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프로젝트 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45331F-D8C9-E325-3749-B27DC6964719}"/>
                </a:ext>
              </a:extLst>
            </p:cNvPr>
            <p:cNvSpPr txBox="1"/>
            <p:nvPr/>
          </p:nvSpPr>
          <p:spPr>
            <a:xfrm>
              <a:off x="2017833" y="119099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기능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A7F0B0-D2C3-3D54-2BBF-F14AC2943ACB}"/>
                </a:ext>
              </a:extLst>
            </p:cNvPr>
            <p:cNvSpPr txBox="1"/>
            <p:nvPr/>
          </p:nvSpPr>
          <p:spPr>
            <a:xfrm>
              <a:off x="4250093" y="125963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되짚어보기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43DAC-FA4D-EF94-89A0-F1065E2CF730}"/>
              </a:ext>
            </a:extLst>
          </p:cNvPr>
          <p:cNvSpPr txBox="1"/>
          <p:nvPr/>
        </p:nvSpPr>
        <p:spPr>
          <a:xfrm>
            <a:off x="794888" y="965854"/>
            <a:ext cx="335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대표 </a:t>
            </a:r>
            <a:r>
              <a:rPr lang="ko-KR" altLang="en-US" sz="2800" b="1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화면별</a:t>
            </a:r>
            <a:r>
              <a:rPr lang="ko-KR" altLang="en-US" sz="28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기능소개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934DD-EA4A-F67E-11CD-777F475E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1" y="1755131"/>
            <a:ext cx="9090212" cy="440307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095D77-08D5-7C1A-4045-9A56C63DE647}"/>
              </a:ext>
            </a:extLst>
          </p:cNvPr>
          <p:cNvGrpSpPr/>
          <p:nvPr/>
        </p:nvGrpSpPr>
        <p:grpSpPr>
          <a:xfrm>
            <a:off x="8141264" y="3888169"/>
            <a:ext cx="3619902" cy="2536091"/>
            <a:chOff x="9487791" y="1304408"/>
            <a:chExt cx="3619902" cy="2536091"/>
          </a:xfrm>
          <a:solidFill>
            <a:srgbClr val="034C6D">
              <a:alpha val="50980"/>
            </a:srgb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CC3B4D-DD00-0A71-6DB2-66A79D2C800B}"/>
                </a:ext>
              </a:extLst>
            </p:cNvPr>
            <p:cNvSpPr txBox="1"/>
            <p:nvPr/>
          </p:nvSpPr>
          <p:spPr>
            <a:xfrm>
              <a:off x="9487791" y="1722227"/>
              <a:ext cx="3619902" cy="211827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React Modal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을 이용한 컴포넌트로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각 장소를 클릭 시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후기 작성과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사진 열람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테마 추가하기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장소가 추천된 게시물 이동 등</a:t>
              </a:r>
              <a:endParaRPr lang="en-US" altLang="ko-KR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여러가지 활동을 제공합니다</a:t>
              </a:r>
              <a:r>
                <a:rPr lang="en-US" altLang="ko-KR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824DCF-7E8A-054F-B751-CD8EB33740C2}"/>
                </a:ext>
              </a:extLst>
            </p:cNvPr>
            <p:cNvSpPr txBox="1"/>
            <p:nvPr/>
          </p:nvSpPr>
          <p:spPr>
            <a:xfrm>
              <a:off x="9487791" y="1304408"/>
              <a:ext cx="10502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후기 팝업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03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1790</Words>
  <Application>Microsoft Office PowerPoint</Application>
  <PresentationFormat>와이드스크린</PresentationFormat>
  <Paragraphs>374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LINE Seed Sans KR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BOSEON</dc:creator>
  <cp:lastModifiedBy>SEO BOSEON</cp:lastModifiedBy>
  <cp:revision>94</cp:revision>
  <dcterms:created xsi:type="dcterms:W3CDTF">2023-02-03T01:30:34Z</dcterms:created>
  <dcterms:modified xsi:type="dcterms:W3CDTF">2023-02-03T06:29:16Z</dcterms:modified>
</cp:coreProperties>
</file>